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7" r:id="rId2"/>
  </p:sldMasterIdLst>
  <p:sldIdLst>
    <p:sldId id="279" r:id="rId3"/>
    <p:sldId id="277" r:id="rId4"/>
    <p:sldId id="274" r:id="rId5"/>
    <p:sldId id="269" r:id="rId6"/>
    <p:sldId id="257" r:id="rId7"/>
    <p:sldId id="280" r:id="rId8"/>
    <p:sldId id="281" r:id="rId9"/>
    <p:sldId id="282" r:id="rId10"/>
    <p:sldId id="260" r:id="rId11"/>
    <p:sldId id="261" r:id="rId12"/>
    <p:sldId id="262" r:id="rId13"/>
    <p:sldId id="263" r:id="rId14"/>
    <p:sldId id="264" r:id="rId15"/>
    <p:sldId id="270" r:id="rId16"/>
    <p:sldId id="266" r:id="rId17"/>
    <p:sldId id="278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DDAF7D6-9335-4DEF-A7C5-E5C1A207DAA9}">
          <p14:sldIdLst>
            <p14:sldId id="279"/>
            <p14:sldId id="277"/>
            <p14:sldId id="274"/>
          </p14:sldIdLst>
        </p14:section>
        <p14:section name="Idea" id="{CD15B95F-DEFD-4F25-A42F-CE01496153DE}">
          <p14:sldIdLst>
            <p14:sldId id="269"/>
            <p14:sldId id="257"/>
          </p14:sldIdLst>
        </p14:section>
        <p14:section name="Scopo" id="{4F8EEB93-CC8A-40F8-BD18-4E95272CEF6F}">
          <p14:sldIdLst>
            <p14:sldId id="280"/>
            <p14:sldId id="281"/>
          </p14:sldIdLst>
        </p14:section>
        <p14:section name="Iscrizione" id="{0F638D7B-C201-4E79-AE71-D6FF830F3244}">
          <p14:sldIdLst>
            <p14:sldId id="282"/>
            <p14:sldId id="260"/>
            <p14:sldId id="261"/>
            <p14:sldId id="262"/>
          </p14:sldIdLst>
        </p14:section>
        <p14:section name="Funzionamento" id="{DCAAE8EF-AAA2-4316-8AD4-9EBB65587530}">
          <p14:sldIdLst>
            <p14:sldId id="263"/>
            <p14:sldId id="264"/>
            <p14:sldId id="270"/>
            <p14:sldId id="266"/>
          </p14:sldIdLst>
        </p14:section>
        <p14:section name="Sviluppi Futuri" id="{7BD7DCE7-7463-41EA-B2DF-98AFE48423CD}">
          <p14:sldIdLst>
            <p14:sldId id="278"/>
          </p14:sldIdLst>
        </p14:section>
        <p14:section name="Fine" id="{BCC2783A-CD1D-4455-9AD0-96BF4374F99C}">
          <p14:sldIdLst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6F7E"/>
    <a:srgbClr val="2C535F"/>
    <a:srgbClr val="84CC53"/>
    <a:srgbClr val="91B2C9"/>
    <a:srgbClr val="82939E"/>
    <a:srgbClr val="41D8E3"/>
    <a:srgbClr val="AA0E6E"/>
    <a:srgbClr val="1414F4"/>
    <a:srgbClr val="3D5D19"/>
    <a:srgbClr val="5FA4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67" autoAdjust="0"/>
    <p:restoredTop sz="94660"/>
  </p:normalViewPr>
  <p:slideViewPr>
    <p:cSldViewPr snapToGrid="0">
      <p:cViewPr varScale="1">
        <p:scale>
          <a:sx n="94" d="100"/>
          <a:sy n="94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9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1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13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6258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91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11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8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52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8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640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460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92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8897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381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82875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1238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5214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6718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6855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54188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9969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754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71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1552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970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374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30284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400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7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1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2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7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6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10/25/18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053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2E6F7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10/25/18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>
                <a:solidFill>
                  <a:prstClr val="white">
                    <a:lumMod val="9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/>
              <a:t>‹N›</a:t>
            </a:fld>
            <a:endParaRPr lang="en-US" dirty="0">
              <a:solidFill>
                <a:prstClr val="white">
                  <a:lumMod val="95000"/>
                </a:prstClr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0974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e 14"/>
          <p:cNvSpPr/>
          <p:nvPr/>
        </p:nvSpPr>
        <p:spPr>
          <a:xfrm>
            <a:off x="8421127" y="2197468"/>
            <a:ext cx="2574322" cy="2544811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47117BD-E771-4F4D-9069-42D5EA08E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7998" y="3929715"/>
            <a:ext cx="4890959" cy="417070"/>
          </a:xfrm>
        </p:spPr>
        <p:txBody>
          <a:bodyPr/>
          <a:lstStyle/>
          <a:p>
            <a:r>
              <a:rPr lang="it-IT" b="1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L’</a:t>
            </a:r>
            <a:r>
              <a:rPr lang="it-IT" b="1" dirty="0" err="1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</a:t>
            </a:r>
            <a:r>
              <a:rPr lang="it-IT" b="1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contro la dipendenza dal gioco.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62" y="107327"/>
            <a:ext cx="10699407" cy="149974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118" y="141221"/>
            <a:ext cx="713294" cy="71939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476" y="141221"/>
            <a:ext cx="743776" cy="84741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8699514" y="5705084"/>
            <a:ext cx="3526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it-IT" sz="2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Dirigente Scolastico  </a:t>
            </a:r>
          </a:p>
          <a:p>
            <a:pPr defTabSz="914400"/>
            <a:r>
              <a:rPr lang="it-IT" sz="2200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Prof.ssa Teresa Turi </a:t>
            </a:r>
          </a:p>
        </p:txBody>
      </p:sp>
      <p:sp>
        <p:nvSpPr>
          <p:cNvPr id="6" name="Rettangolo con angoli arrotondati in diagonale 5"/>
          <p:cNvSpPr/>
          <p:nvPr/>
        </p:nvSpPr>
        <p:spPr>
          <a:xfrm>
            <a:off x="0" y="3015314"/>
            <a:ext cx="8580120" cy="914400"/>
          </a:xfrm>
          <a:prstGeom prst="round2DiagRect">
            <a:avLst/>
          </a:prstGeom>
          <a:solidFill>
            <a:srgbClr val="2C535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000" dirty="0">
                <a:solidFill>
                  <a:prstClr val="white"/>
                </a:solidFill>
                <a:latin typeface="Lato" panose="020F0502020204030203"/>
              </a:rPr>
              <a:t>                     </a:t>
            </a:r>
            <a:r>
              <a:rPr lang="it-IT" sz="5000" dirty="0" err="1">
                <a:solidFill>
                  <a:prstClr val="white"/>
                </a:solidFill>
                <a:latin typeface="Lato" panose="020F0502020204030203"/>
              </a:rPr>
              <a:t>Stoplay</a:t>
            </a:r>
            <a:r>
              <a:rPr lang="it-IT" sz="5000" dirty="0">
                <a:solidFill>
                  <a:prstClr val="white"/>
                </a:solidFill>
                <a:latin typeface="Lato" panose="020F0502020204030203"/>
              </a:rPr>
              <a:t>!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328A33-E789-4F4E-BC4A-BB4C3AF66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127" y="2197469"/>
            <a:ext cx="2574322" cy="25448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F2213C9-FFA0-214F-A8A4-574124919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62" y="4346785"/>
            <a:ext cx="2973464" cy="20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9549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1E485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4BEA7DB4-E0E6-4C8D-BB68-7DD8506B4615}"/>
              </a:ext>
            </a:extLst>
          </p:cNvPr>
          <p:cNvSpPr/>
          <p:nvPr/>
        </p:nvSpPr>
        <p:spPr>
          <a:xfrm>
            <a:off x="3082758" y="1571490"/>
            <a:ext cx="9109241" cy="814029"/>
          </a:xfrm>
          <a:prstGeom prst="rect">
            <a:avLst/>
          </a:prstGeom>
          <a:solidFill>
            <a:schemeClr val="bg1">
              <a:alpha val="4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BA548DC-2864-40EA-A696-BBE5C6298821}"/>
              </a:ext>
            </a:extLst>
          </p:cNvPr>
          <p:cNvSpPr/>
          <p:nvPr/>
        </p:nvSpPr>
        <p:spPr>
          <a:xfrm>
            <a:off x="1283296" y="4704663"/>
            <a:ext cx="10908702" cy="492442"/>
          </a:xfrm>
          <a:custGeom>
            <a:avLst/>
            <a:gdLst>
              <a:gd name="connsiteX0" fmla="*/ 0 w 8147678"/>
              <a:gd name="connsiteY0" fmla="*/ 0 h 492442"/>
              <a:gd name="connsiteX1" fmla="*/ 8147678 w 8147678"/>
              <a:gd name="connsiteY1" fmla="*/ 0 h 492442"/>
              <a:gd name="connsiteX2" fmla="*/ 8147678 w 8147678"/>
              <a:gd name="connsiteY2" fmla="*/ 492442 h 492442"/>
              <a:gd name="connsiteX3" fmla="*/ 0 w 8147678"/>
              <a:gd name="connsiteY3" fmla="*/ 492442 h 492442"/>
              <a:gd name="connsiteX4" fmla="*/ 0 w 8147678"/>
              <a:gd name="connsiteY4" fmla="*/ 0 h 492442"/>
              <a:gd name="connsiteX0" fmla="*/ 1487 w 8149165"/>
              <a:gd name="connsiteY0" fmla="*/ 0 h 492442"/>
              <a:gd name="connsiteX1" fmla="*/ 8149165 w 8149165"/>
              <a:gd name="connsiteY1" fmla="*/ 0 h 492442"/>
              <a:gd name="connsiteX2" fmla="*/ 8149165 w 8149165"/>
              <a:gd name="connsiteY2" fmla="*/ 492442 h 492442"/>
              <a:gd name="connsiteX3" fmla="*/ 1487 w 8149165"/>
              <a:gd name="connsiteY3" fmla="*/ 492442 h 492442"/>
              <a:gd name="connsiteX4" fmla="*/ 0 w 8149165"/>
              <a:gd name="connsiteY4" fmla="*/ 240929 h 492442"/>
              <a:gd name="connsiteX5" fmla="*/ 1487 w 8149165"/>
              <a:gd name="connsiteY5" fmla="*/ 0 h 492442"/>
              <a:gd name="connsiteX0" fmla="*/ 1487 w 8149165"/>
              <a:gd name="connsiteY0" fmla="*/ 0 h 492442"/>
              <a:gd name="connsiteX1" fmla="*/ 8149165 w 8149165"/>
              <a:gd name="connsiteY1" fmla="*/ 0 h 492442"/>
              <a:gd name="connsiteX2" fmla="*/ 8149165 w 8149165"/>
              <a:gd name="connsiteY2" fmla="*/ 492442 h 492442"/>
              <a:gd name="connsiteX3" fmla="*/ 1487 w 8149165"/>
              <a:gd name="connsiteY3" fmla="*/ 492442 h 492442"/>
              <a:gd name="connsiteX4" fmla="*/ 0 w 8149165"/>
              <a:gd name="connsiteY4" fmla="*/ 240929 h 492442"/>
              <a:gd name="connsiteX5" fmla="*/ 1487 w 8149165"/>
              <a:gd name="connsiteY5" fmla="*/ 0 h 492442"/>
              <a:gd name="connsiteX0" fmla="*/ 604140 w 8751818"/>
              <a:gd name="connsiteY0" fmla="*/ 0 h 492442"/>
              <a:gd name="connsiteX1" fmla="*/ 8751818 w 8751818"/>
              <a:gd name="connsiteY1" fmla="*/ 0 h 492442"/>
              <a:gd name="connsiteX2" fmla="*/ 8751818 w 8751818"/>
              <a:gd name="connsiteY2" fmla="*/ 492442 h 492442"/>
              <a:gd name="connsiteX3" fmla="*/ 604140 w 8751818"/>
              <a:gd name="connsiteY3" fmla="*/ 492442 h 492442"/>
              <a:gd name="connsiteX4" fmla="*/ 602653 w 8751818"/>
              <a:gd name="connsiteY4" fmla="*/ 240929 h 492442"/>
              <a:gd name="connsiteX5" fmla="*/ 604140 w 8751818"/>
              <a:gd name="connsiteY5" fmla="*/ 0 h 492442"/>
              <a:gd name="connsiteX0" fmla="*/ 1999621 w 10147299"/>
              <a:gd name="connsiteY0" fmla="*/ 0 h 492442"/>
              <a:gd name="connsiteX1" fmla="*/ 10147299 w 10147299"/>
              <a:gd name="connsiteY1" fmla="*/ 0 h 492442"/>
              <a:gd name="connsiteX2" fmla="*/ 10147299 w 10147299"/>
              <a:gd name="connsiteY2" fmla="*/ 492442 h 492442"/>
              <a:gd name="connsiteX3" fmla="*/ 1999621 w 10147299"/>
              <a:gd name="connsiteY3" fmla="*/ 492442 h 492442"/>
              <a:gd name="connsiteX4" fmla="*/ 0 w 10147299"/>
              <a:gd name="connsiteY4" fmla="*/ 300195 h 492442"/>
              <a:gd name="connsiteX5" fmla="*/ 1999621 w 10147299"/>
              <a:gd name="connsiteY5" fmla="*/ 0 h 492442"/>
              <a:gd name="connsiteX0" fmla="*/ 2005915 w 10153593"/>
              <a:gd name="connsiteY0" fmla="*/ 0 h 492442"/>
              <a:gd name="connsiteX1" fmla="*/ 10153593 w 10153593"/>
              <a:gd name="connsiteY1" fmla="*/ 0 h 492442"/>
              <a:gd name="connsiteX2" fmla="*/ 10153593 w 10153593"/>
              <a:gd name="connsiteY2" fmla="*/ 492442 h 492442"/>
              <a:gd name="connsiteX3" fmla="*/ 2005915 w 10153593"/>
              <a:gd name="connsiteY3" fmla="*/ 492442 h 492442"/>
              <a:gd name="connsiteX4" fmla="*/ 6294 w 10153593"/>
              <a:gd name="connsiteY4" fmla="*/ 300195 h 492442"/>
              <a:gd name="connsiteX5" fmla="*/ 2005915 w 10153593"/>
              <a:gd name="connsiteY5" fmla="*/ 0 h 492442"/>
              <a:gd name="connsiteX0" fmla="*/ 1976516 w 10124194"/>
              <a:gd name="connsiteY0" fmla="*/ 0 h 492442"/>
              <a:gd name="connsiteX1" fmla="*/ 10124194 w 10124194"/>
              <a:gd name="connsiteY1" fmla="*/ 0 h 492442"/>
              <a:gd name="connsiteX2" fmla="*/ 10124194 w 10124194"/>
              <a:gd name="connsiteY2" fmla="*/ 492442 h 492442"/>
              <a:gd name="connsiteX3" fmla="*/ 1976516 w 10124194"/>
              <a:gd name="connsiteY3" fmla="*/ 492442 h 492442"/>
              <a:gd name="connsiteX4" fmla="*/ 6528 w 10124194"/>
              <a:gd name="connsiteY4" fmla="*/ 300195 h 492442"/>
              <a:gd name="connsiteX5" fmla="*/ 1976516 w 10124194"/>
              <a:gd name="connsiteY5" fmla="*/ 0 h 492442"/>
              <a:gd name="connsiteX0" fmla="*/ 1997513 w 10145191"/>
              <a:gd name="connsiteY0" fmla="*/ 0 h 492442"/>
              <a:gd name="connsiteX1" fmla="*/ 10145191 w 10145191"/>
              <a:gd name="connsiteY1" fmla="*/ 0 h 492442"/>
              <a:gd name="connsiteX2" fmla="*/ 10145191 w 10145191"/>
              <a:gd name="connsiteY2" fmla="*/ 492442 h 492442"/>
              <a:gd name="connsiteX3" fmla="*/ 1997513 w 10145191"/>
              <a:gd name="connsiteY3" fmla="*/ 492442 h 492442"/>
              <a:gd name="connsiteX4" fmla="*/ 6359 w 10145191"/>
              <a:gd name="connsiteY4" fmla="*/ 300195 h 492442"/>
              <a:gd name="connsiteX5" fmla="*/ 1997513 w 10145191"/>
              <a:gd name="connsiteY5" fmla="*/ 0 h 492442"/>
              <a:gd name="connsiteX0" fmla="*/ 1816607 w 9964285"/>
              <a:gd name="connsiteY0" fmla="*/ 0 h 492442"/>
              <a:gd name="connsiteX1" fmla="*/ 9964285 w 9964285"/>
              <a:gd name="connsiteY1" fmla="*/ 0 h 492442"/>
              <a:gd name="connsiteX2" fmla="*/ 9964285 w 9964285"/>
              <a:gd name="connsiteY2" fmla="*/ 492442 h 492442"/>
              <a:gd name="connsiteX3" fmla="*/ 1816607 w 9964285"/>
              <a:gd name="connsiteY3" fmla="*/ 492442 h 492442"/>
              <a:gd name="connsiteX4" fmla="*/ 8161 w 9964285"/>
              <a:gd name="connsiteY4" fmla="*/ 300195 h 492442"/>
              <a:gd name="connsiteX5" fmla="*/ 1816607 w 9964285"/>
              <a:gd name="connsiteY5" fmla="*/ 0 h 49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4285" h="492442">
                <a:moveTo>
                  <a:pt x="1816607" y="0"/>
                </a:moveTo>
                <a:lnTo>
                  <a:pt x="9964285" y="0"/>
                </a:lnTo>
                <a:lnTo>
                  <a:pt x="9964285" y="492442"/>
                </a:lnTo>
                <a:lnTo>
                  <a:pt x="1816607" y="492442"/>
                </a:lnTo>
                <a:cubicBezTo>
                  <a:pt x="458413" y="450523"/>
                  <a:pt x="-73913" y="300190"/>
                  <a:pt x="8161" y="300195"/>
                </a:cubicBezTo>
                <a:cubicBezTo>
                  <a:pt x="2015257" y="300319"/>
                  <a:pt x="1816111" y="80310"/>
                  <a:pt x="1816607" y="0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C114F54-F62B-43C7-B0BD-A9479C07A405}"/>
              </a:ext>
            </a:extLst>
          </p:cNvPr>
          <p:cNvSpPr/>
          <p:nvPr/>
        </p:nvSpPr>
        <p:spPr>
          <a:xfrm>
            <a:off x="0" y="2763741"/>
            <a:ext cx="12191998" cy="1200328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CA9C71-D65A-43E1-9E9D-5ED461D90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629" y="4703083"/>
            <a:ext cx="3843220" cy="492442"/>
          </a:xfrm>
          <a:noFill/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L’utente sceglie tra:	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5B7F841-E45D-49B8-8F68-CCC9447C8C98}"/>
              </a:ext>
            </a:extLst>
          </p:cNvPr>
          <p:cNvSpPr/>
          <p:nvPr/>
        </p:nvSpPr>
        <p:spPr>
          <a:xfrm>
            <a:off x="3216109" y="369906"/>
            <a:ext cx="8975891" cy="707886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5262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Funzionamento iscrizione</a:t>
            </a:r>
            <a:endParaRPr lang="it-IT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5262A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28726C9-2101-4F3F-8DE0-4245F72D17BA}"/>
              </a:ext>
            </a:extLst>
          </p:cNvPr>
          <p:cNvSpPr/>
          <p:nvPr/>
        </p:nvSpPr>
        <p:spPr>
          <a:xfrm>
            <a:off x="5392856" y="1573071"/>
            <a:ext cx="5522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solidFill>
                  <a:schemeClr val="tx2">
                    <a:lumMod val="9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Viene richiesto all’utente la conferma</a:t>
            </a:r>
          </a:p>
          <a:p>
            <a:pPr algn="r"/>
            <a:r>
              <a:rPr lang="it-IT" sz="2400" dirty="0">
                <a:solidFill>
                  <a:schemeClr val="tx2">
                    <a:lumMod val="9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essere minorenne o maggiorenne.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7EEB384-462D-464A-AFF0-1B4AA555FDD7}"/>
              </a:ext>
            </a:extLst>
          </p:cNvPr>
          <p:cNvSpPr/>
          <p:nvPr/>
        </p:nvSpPr>
        <p:spPr>
          <a:xfrm>
            <a:off x="5114925" y="2762160"/>
            <a:ext cx="58204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solidFill>
                  <a:schemeClr val="tx2">
                    <a:lumMod val="9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 l’utente è minorenne viene richiesta la mail dei genitori al fine di tenerli informati dello svolgimento del percorso prestabilito.</a:t>
            </a:r>
            <a:endParaRPr lang="it-IT" sz="2000" dirty="0">
              <a:solidFill>
                <a:schemeClr val="tx2">
                  <a:lumMod val="90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7DD122E-88F3-4B6C-B3A4-2EA3082D7E45}"/>
              </a:ext>
            </a:extLst>
          </p:cNvPr>
          <p:cNvSpPr/>
          <p:nvPr/>
        </p:nvSpPr>
        <p:spPr>
          <a:xfrm>
            <a:off x="8697943" y="5268415"/>
            <a:ext cx="3494055" cy="1015663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Smartphone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PC / Console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Slot Machine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EE27162-F733-400C-BBAE-2AB7EB645C96}"/>
              </a:ext>
            </a:extLst>
          </p:cNvPr>
          <p:cNvSpPr/>
          <p:nvPr/>
        </p:nvSpPr>
        <p:spPr>
          <a:xfrm>
            <a:off x="5553075" y="4021579"/>
            <a:ext cx="6638923" cy="369332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 caso di maggiorenne si oltrepassa questa funzione.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7C6DF1D-E627-4345-A5B9-05BD2BC4E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69" y="1569110"/>
            <a:ext cx="2968480" cy="510826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F270AEC5-1C64-4784-B496-9B9ABF467DD0}"/>
              </a:ext>
            </a:extLst>
          </p:cNvPr>
          <p:cNvSpPr/>
          <p:nvPr/>
        </p:nvSpPr>
        <p:spPr>
          <a:xfrm>
            <a:off x="0" y="6350753"/>
            <a:ext cx="146050" cy="371649"/>
          </a:xfrm>
          <a:prstGeom prst="rect">
            <a:avLst/>
          </a:prstGeom>
          <a:solidFill>
            <a:srgbClr val="1F0D1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B6A9A4A-7CFC-4069-A35E-89686E59E4C0}"/>
              </a:ext>
            </a:extLst>
          </p:cNvPr>
          <p:cNvSpPr/>
          <p:nvPr/>
        </p:nvSpPr>
        <p:spPr>
          <a:xfrm>
            <a:off x="235744" y="6350753"/>
            <a:ext cx="146050" cy="185789"/>
          </a:xfrm>
          <a:prstGeom prst="rect">
            <a:avLst/>
          </a:prstGeom>
          <a:solidFill>
            <a:srgbClr val="380E2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189BE8A-4C4F-4B15-934A-6866974662BD}"/>
              </a:ext>
            </a:extLst>
          </p:cNvPr>
          <p:cNvSpPr/>
          <p:nvPr/>
        </p:nvSpPr>
        <p:spPr>
          <a:xfrm>
            <a:off x="235744" y="6627065"/>
            <a:ext cx="11956256" cy="95337"/>
          </a:xfrm>
          <a:prstGeom prst="rect">
            <a:avLst/>
          </a:prstGeom>
          <a:solidFill>
            <a:srgbClr val="66003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Dati 20">
            <a:extLst>
              <a:ext uri="{FF2B5EF4-FFF2-40B4-BE49-F238E27FC236}">
                <a16:creationId xmlns:a16="http://schemas.microsoft.com/office/drawing/2014/main" id="{069A9D2E-ED96-4F21-8412-232870A68F5F}"/>
              </a:ext>
            </a:extLst>
          </p:cNvPr>
          <p:cNvSpPr/>
          <p:nvPr/>
        </p:nvSpPr>
        <p:spPr>
          <a:xfrm flipH="1">
            <a:off x="235744" y="6330206"/>
            <a:ext cx="148019" cy="226881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3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1E485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>
            <a:extLst>
              <a:ext uri="{FF2B5EF4-FFF2-40B4-BE49-F238E27FC236}">
                <a16:creationId xmlns:a16="http://schemas.microsoft.com/office/drawing/2014/main" id="{266F3081-6C23-4106-A7B0-F1D80BC35A55}"/>
              </a:ext>
            </a:extLst>
          </p:cNvPr>
          <p:cNvSpPr/>
          <p:nvPr/>
        </p:nvSpPr>
        <p:spPr>
          <a:xfrm>
            <a:off x="4352678" y="4751440"/>
            <a:ext cx="7839321" cy="1571706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71300C-0FC2-4FE8-8A20-58E24D88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70"/>
                    </a14:imgEffect>
                    <a14:imgEffect>
                      <a14:saturation sat="40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4650" y="2768868"/>
            <a:ext cx="3257349" cy="3315617"/>
          </a:xfrm>
          <a:prstGeom prst="rect">
            <a:avLst/>
          </a:prstGeom>
          <a:noFill/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5D61CB55-7B52-4416-9628-E1411A816916}"/>
              </a:ext>
            </a:extLst>
          </p:cNvPr>
          <p:cNvSpPr/>
          <p:nvPr/>
        </p:nvSpPr>
        <p:spPr>
          <a:xfrm>
            <a:off x="2" y="2257947"/>
            <a:ext cx="8705353" cy="1656828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AE6246-9924-4910-A9D1-7AD6A821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563" y="2339536"/>
            <a:ext cx="5403537" cy="1329048"/>
          </a:xfrm>
        </p:spPr>
        <p:txBody>
          <a:bodyPr>
            <a:noAutofit/>
          </a:bodyPr>
          <a:lstStyle/>
          <a:p>
            <a:pPr fontAlgn="base">
              <a:buFont typeface="Wingdings" panose="05000000000000000000" pitchFamily="2" charset="2"/>
              <a:buChar char="v"/>
            </a:pPr>
            <a:r>
              <a:rPr lang="it-IT" sz="2400" dirty="0">
                <a:effectLst/>
                <a:latin typeface="Candara" panose="020E0502030303020204" pitchFamily="34" charset="0"/>
                <a:ea typeface="Cambria Math" panose="02040503050406030204" pitchFamily="18" charset="0"/>
                <a:cs typeface="Lato Light" panose="020F0502020204030203" pitchFamily="34" charset="0"/>
              </a:rPr>
              <a:t>Se l’utente seleziona come dispositivo PC o Smartphone, allora verrà creato un percorso basato sul tempo trascorso giocando.</a:t>
            </a:r>
            <a:r>
              <a:rPr lang="en-US" sz="2400" dirty="0">
                <a:effectLst/>
                <a:latin typeface="Candara" panose="020E0502030303020204" pitchFamily="34" charset="0"/>
                <a:ea typeface="Cambria Math" panose="02040503050406030204" pitchFamily="18" charset="0"/>
                <a:cs typeface="Lato Light" panose="020F0502020204030203" pitchFamily="34" charset="0"/>
              </a:rPr>
              <a:t>​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70FF4DC-7A4C-494C-8C26-FBF710176A39}"/>
              </a:ext>
            </a:extLst>
          </p:cNvPr>
          <p:cNvSpPr/>
          <p:nvPr/>
        </p:nvSpPr>
        <p:spPr>
          <a:xfrm>
            <a:off x="2660914" y="688078"/>
            <a:ext cx="9531085" cy="523220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tx2">
                    <a:lumMod val="9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Determinazione del Tempo/Soldi Sprecati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D7770B22-148F-42E4-B07F-BF4C20861BF7}"/>
              </a:ext>
            </a:extLst>
          </p:cNvPr>
          <p:cNvSpPr txBox="1">
            <a:spLocks/>
          </p:cNvSpPr>
          <p:nvPr/>
        </p:nvSpPr>
        <p:spPr>
          <a:xfrm>
            <a:off x="4352678" y="4751440"/>
            <a:ext cx="4971555" cy="13290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v"/>
            </a:pPr>
            <a:r>
              <a:rPr lang="it-IT" sz="24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 la scelta </a:t>
            </a:r>
            <a:r>
              <a:rPr lang="en-US" sz="24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e’ la dipendenza da Slot Machine allora </a:t>
            </a:r>
            <a:r>
              <a:rPr lang="it-IT" sz="2400" b="1" dirty="0">
                <a:solidFill>
                  <a:schemeClr val="bg1"/>
                </a:solidFill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verrà</a:t>
            </a:r>
            <a:r>
              <a:rPr lang="en-US" sz="24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creato un percorso basato sulla </a:t>
            </a:r>
            <a:r>
              <a:rPr lang="it-IT" sz="2400" b="1" dirty="0">
                <a:solidFill>
                  <a:schemeClr val="bg1"/>
                </a:solidFill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quantità </a:t>
            </a:r>
            <a:r>
              <a:rPr lang="en-US" sz="24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denaro</a:t>
            </a:r>
            <a:r>
              <a:rPr lang="en-US" sz="24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speso</a:t>
            </a:r>
            <a:r>
              <a:rPr lang="en-US" sz="2400" b="1" dirty="0">
                <a:solidFill>
                  <a:schemeClr val="bg1"/>
                </a:solidFill>
                <a:effectLst/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AB744C4-DDE3-4812-8E70-322687E2B959}"/>
              </a:ext>
            </a:extLst>
          </p:cNvPr>
          <p:cNvSpPr/>
          <p:nvPr/>
        </p:nvSpPr>
        <p:spPr>
          <a:xfrm>
            <a:off x="2997514" y="1849904"/>
            <a:ext cx="9194486" cy="34274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D1CE70F-AFBE-49C1-8BC8-816A70154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4" y="1859431"/>
            <a:ext cx="2615719" cy="450121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F3B73743-790C-44E3-BE4C-D06911187608}"/>
              </a:ext>
            </a:extLst>
          </p:cNvPr>
          <p:cNvSpPr/>
          <p:nvPr/>
        </p:nvSpPr>
        <p:spPr>
          <a:xfrm>
            <a:off x="0" y="6350753"/>
            <a:ext cx="146050" cy="371649"/>
          </a:xfrm>
          <a:prstGeom prst="rect">
            <a:avLst/>
          </a:prstGeom>
          <a:solidFill>
            <a:srgbClr val="1F0D1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B1462D07-AEAA-49B9-BC49-D8665DAF2CDC}"/>
              </a:ext>
            </a:extLst>
          </p:cNvPr>
          <p:cNvSpPr/>
          <p:nvPr/>
        </p:nvSpPr>
        <p:spPr>
          <a:xfrm>
            <a:off x="235744" y="6350753"/>
            <a:ext cx="146050" cy="185789"/>
          </a:xfrm>
          <a:prstGeom prst="rect">
            <a:avLst/>
          </a:prstGeom>
          <a:solidFill>
            <a:srgbClr val="380E2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49CCB986-9F0B-478A-8B43-6D047DDACD6E}"/>
              </a:ext>
            </a:extLst>
          </p:cNvPr>
          <p:cNvSpPr/>
          <p:nvPr/>
        </p:nvSpPr>
        <p:spPr>
          <a:xfrm>
            <a:off x="235744" y="6627065"/>
            <a:ext cx="11956256" cy="95337"/>
          </a:xfrm>
          <a:prstGeom prst="rect">
            <a:avLst/>
          </a:prstGeom>
          <a:solidFill>
            <a:srgbClr val="66003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Dati 13">
            <a:extLst>
              <a:ext uri="{FF2B5EF4-FFF2-40B4-BE49-F238E27FC236}">
                <a16:creationId xmlns:a16="http://schemas.microsoft.com/office/drawing/2014/main" id="{5D1D6294-40FE-486E-946D-D0310634F2F1}"/>
              </a:ext>
            </a:extLst>
          </p:cNvPr>
          <p:cNvSpPr/>
          <p:nvPr/>
        </p:nvSpPr>
        <p:spPr>
          <a:xfrm flipH="1">
            <a:off x="235744" y="6330206"/>
            <a:ext cx="148019" cy="226881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Dati 14">
            <a:extLst>
              <a:ext uri="{FF2B5EF4-FFF2-40B4-BE49-F238E27FC236}">
                <a16:creationId xmlns:a16="http://schemas.microsoft.com/office/drawing/2014/main" id="{45A92CC1-E39F-481E-9402-EA09C767BF34}"/>
              </a:ext>
            </a:extLst>
          </p:cNvPr>
          <p:cNvSpPr/>
          <p:nvPr/>
        </p:nvSpPr>
        <p:spPr>
          <a:xfrm flipH="1">
            <a:off x="-100014" y="6387398"/>
            <a:ext cx="346077" cy="296859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2E6F7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F80DD581-B940-45CD-8879-2E77661AB548}"/>
              </a:ext>
            </a:extLst>
          </p:cNvPr>
          <p:cNvSpPr/>
          <p:nvPr/>
        </p:nvSpPr>
        <p:spPr>
          <a:xfrm>
            <a:off x="0" y="3917060"/>
            <a:ext cx="11315719" cy="831913"/>
          </a:xfrm>
          <a:prstGeom prst="rect">
            <a:avLst/>
          </a:prstGeom>
          <a:solidFill>
            <a:srgbClr val="1F0D1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6FC91CE-2C1A-466C-BE2D-B8D246B25780}"/>
              </a:ext>
            </a:extLst>
          </p:cNvPr>
          <p:cNvSpPr/>
          <p:nvPr/>
        </p:nvSpPr>
        <p:spPr>
          <a:xfrm>
            <a:off x="-7076" y="2174109"/>
            <a:ext cx="11315719" cy="1228725"/>
          </a:xfrm>
          <a:prstGeom prst="rect">
            <a:avLst/>
          </a:prstGeom>
          <a:solidFill>
            <a:srgbClr val="1F0D19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B544A0F-B8AF-46DE-8896-B10991A4B05C}"/>
              </a:ext>
            </a:extLst>
          </p:cNvPr>
          <p:cNvSpPr/>
          <p:nvPr/>
        </p:nvSpPr>
        <p:spPr>
          <a:xfrm>
            <a:off x="4652881" y="767750"/>
            <a:ext cx="7532044" cy="769441"/>
          </a:xfrm>
          <a:prstGeom prst="rect">
            <a:avLst/>
          </a:prstGeom>
          <a:solidFill>
            <a:schemeClr val="tx1">
              <a:alpha val="37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D6A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FUNZIONAMENTO</a:t>
            </a:r>
            <a:endParaRPr lang="it-IT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D6A3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9843C05-E11D-46C6-895A-D4BCA85E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50" y="1439587"/>
            <a:ext cx="2744150" cy="4722224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BB4F0F1-2486-4305-91B3-89780DDDA121}"/>
              </a:ext>
            </a:extLst>
          </p:cNvPr>
          <p:cNvSpPr/>
          <p:nvPr/>
        </p:nvSpPr>
        <p:spPr>
          <a:xfrm>
            <a:off x="4501662" y="2168084"/>
            <a:ext cx="6806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L’obiettivo dell’APP è quello di creare un percorso finalizzato a ridurre giorno per giorno il tempo e/o il denaro che l’utente spende sul gioco.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3392E66-EB7D-487F-8CC0-BB705BF0EBB4}"/>
              </a:ext>
            </a:extLst>
          </p:cNvPr>
          <p:cNvSpPr/>
          <p:nvPr/>
        </p:nvSpPr>
        <p:spPr>
          <a:xfrm>
            <a:off x="4900550" y="3917976"/>
            <a:ext cx="64151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 versione finale dell’APP, inoltre, fornisce strumenti per aiutare l’utente nel suo percorso.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30045DE-8436-4083-A922-BF8493BD695D}"/>
              </a:ext>
            </a:extLst>
          </p:cNvPr>
          <p:cNvSpPr/>
          <p:nvPr/>
        </p:nvSpPr>
        <p:spPr>
          <a:xfrm>
            <a:off x="0" y="6350753"/>
            <a:ext cx="146050" cy="371649"/>
          </a:xfrm>
          <a:prstGeom prst="rect">
            <a:avLst/>
          </a:prstGeom>
          <a:solidFill>
            <a:srgbClr val="1F0D1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93343CE-599C-42A8-B2A8-82EC6EC67569}"/>
              </a:ext>
            </a:extLst>
          </p:cNvPr>
          <p:cNvSpPr/>
          <p:nvPr/>
        </p:nvSpPr>
        <p:spPr>
          <a:xfrm>
            <a:off x="235744" y="6350753"/>
            <a:ext cx="146050" cy="185789"/>
          </a:xfrm>
          <a:prstGeom prst="rect">
            <a:avLst/>
          </a:prstGeom>
          <a:solidFill>
            <a:srgbClr val="D6671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451A14D-D14B-4525-ACC0-38D95A105225}"/>
              </a:ext>
            </a:extLst>
          </p:cNvPr>
          <p:cNvSpPr/>
          <p:nvPr/>
        </p:nvSpPr>
        <p:spPr>
          <a:xfrm>
            <a:off x="235744" y="6627065"/>
            <a:ext cx="11956256" cy="95337"/>
          </a:xfrm>
          <a:prstGeom prst="rect">
            <a:avLst/>
          </a:prstGeom>
          <a:solidFill>
            <a:srgbClr val="FF9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6561B41-7CF9-4036-9D68-DB85C69D4FA3}"/>
              </a:ext>
            </a:extLst>
          </p:cNvPr>
          <p:cNvSpPr/>
          <p:nvPr/>
        </p:nvSpPr>
        <p:spPr>
          <a:xfrm>
            <a:off x="-7076" y="1439587"/>
            <a:ext cx="945926" cy="362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Dati 14">
            <a:extLst>
              <a:ext uri="{FF2B5EF4-FFF2-40B4-BE49-F238E27FC236}">
                <a16:creationId xmlns:a16="http://schemas.microsoft.com/office/drawing/2014/main" id="{FF3557BD-449F-49A0-9463-27010385E13B}"/>
              </a:ext>
            </a:extLst>
          </p:cNvPr>
          <p:cNvSpPr/>
          <p:nvPr/>
        </p:nvSpPr>
        <p:spPr>
          <a:xfrm flipH="1">
            <a:off x="-100014" y="6387398"/>
            <a:ext cx="346077" cy="296859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2E6F7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C4A823E-44BC-4198-A464-D2732FF67BB1}"/>
              </a:ext>
            </a:extLst>
          </p:cNvPr>
          <p:cNvSpPr/>
          <p:nvPr/>
        </p:nvSpPr>
        <p:spPr>
          <a:xfrm>
            <a:off x="4665756" y="-4539"/>
            <a:ext cx="3096230" cy="1087923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6692E5E-099E-48C0-B906-401A6CA94D17}"/>
              </a:ext>
            </a:extLst>
          </p:cNvPr>
          <p:cNvSpPr/>
          <p:nvPr/>
        </p:nvSpPr>
        <p:spPr>
          <a:xfrm>
            <a:off x="0" y="1400124"/>
            <a:ext cx="4191000" cy="461665"/>
          </a:xfrm>
          <a:prstGeom prst="rect">
            <a:avLst/>
          </a:prstGeom>
          <a:gradFill>
            <a:gsLst>
              <a:gs pos="0">
                <a:srgbClr val="E2BE50"/>
              </a:gs>
              <a:gs pos="100000">
                <a:srgbClr val="9A8544"/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OBIETTIVI GIORNALIERI 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AE2159B-1A76-4BCD-80D8-3E3445C1CCDE}"/>
              </a:ext>
            </a:extLst>
          </p:cNvPr>
          <p:cNvSpPr/>
          <p:nvPr/>
        </p:nvSpPr>
        <p:spPr>
          <a:xfrm>
            <a:off x="0" y="4131794"/>
            <a:ext cx="2769391" cy="461665"/>
          </a:xfrm>
          <a:prstGeom prst="rect">
            <a:avLst/>
          </a:prstGeom>
          <a:solidFill>
            <a:srgbClr val="00D6E5"/>
          </a:solidFill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TIMER LIMITE 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9A6FCD1-4F6B-4F92-A789-7E6C1B24886C}"/>
              </a:ext>
            </a:extLst>
          </p:cNvPr>
          <p:cNvSpPr/>
          <p:nvPr/>
        </p:nvSpPr>
        <p:spPr>
          <a:xfrm>
            <a:off x="9658350" y="2597308"/>
            <a:ext cx="2533647" cy="461665"/>
          </a:xfrm>
          <a:prstGeom prst="rect">
            <a:avLst/>
          </a:prstGeom>
          <a:solidFill>
            <a:srgbClr val="E54D19"/>
          </a:solidFill>
        </p:spPr>
        <p:txBody>
          <a:bodyPr wrap="square">
            <a:spAutoFit/>
          </a:bodyPr>
          <a:lstStyle/>
          <a:p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HO FALLITO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DB0B43-798F-437A-9B58-999FEBA8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56" y="195013"/>
            <a:ext cx="3096230" cy="97045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rgbClr val="E2BE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Smartphone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E1AD58C-12F0-4C31-B446-1BD057ED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496" y="1181766"/>
            <a:ext cx="3032980" cy="5255814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7B23321-607F-417E-9B05-F696FA9C4787}"/>
              </a:ext>
            </a:extLst>
          </p:cNvPr>
          <p:cNvSpPr/>
          <p:nvPr/>
        </p:nvSpPr>
        <p:spPr>
          <a:xfrm>
            <a:off x="0" y="6350753"/>
            <a:ext cx="146050" cy="371649"/>
          </a:xfrm>
          <a:prstGeom prst="rect">
            <a:avLst/>
          </a:prstGeom>
          <a:solidFill>
            <a:srgbClr val="1F0D1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892229A-56B1-44BF-A1D1-0334E71A78AC}"/>
              </a:ext>
            </a:extLst>
          </p:cNvPr>
          <p:cNvSpPr/>
          <p:nvPr/>
        </p:nvSpPr>
        <p:spPr>
          <a:xfrm>
            <a:off x="235744" y="6350753"/>
            <a:ext cx="146050" cy="185789"/>
          </a:xfrm>
          <a:prstGeom prst="rect">
            <a:avLst/>
          </a:prstGeom>
          <a:solidFill>
            <a:srgbClr val="D6671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F548718-85EF-4326-9501-A543593569E0}"/>
              </a:ext>
            </a:extLst>
          </p:cNvPr>
          <p:cNvSpPr/>
          <p:nvPr/>
        </p:nvSpPr>
        <p:spPr>
          <a:xfrm>
            <a:off x="235744" y="6627065"/>
            <a:ext cx="11956256" cy="95337"/>
          </a:xfrm>
          <a:prstGeom prst="rect">
            <a:avLst/>
          </a:prstGeom>
          <a:solidFill>
            <a:srgbClr val="FF9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F2B3734-5F38-43DC-90D8-B389C8C18F15}"/>
              </a:ext>
            </a:extLst>
          </p:cNvPr>
          <p:cNvSpPr/>
          <p:nvPr/>
        </p:nvSpPr>
        <p:spPr>
          <a:xfrm>
            <a:off x="696391" y="1835447"/>
            <a:ext cx="3393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Finalizzati alla riduzione delle ore di gioco giornaliere.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851A3DC-2769-4059-B88A-0CBC8971F366}"/>
              </a:ext>
            </a:extLst>
          </p:cNvPr>
          <p:cNvSpPr/>
          <p:nvPr/>
        </p:nvSpPr>
        <p:spPr>
          <a:xfrm>
            <a:off x="7631111" y="3062156"/>
            <a:ext cx="39512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Funzione necessaria a tenere al corrente l’APP degli obbiettivi </a:t>
            </a:r>
          </a:p>
          <a:p>
            <a:pPr algn="r"/>
            <a:r>
              <a:rPr lang="it-IT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non rispettati.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293C849-F5BC-4D4B-A6D8-7AF57E230EB4}"/>
              </a:ext>
            </a:extLst>
          </p:cNvPr>
          <p:cNvSpPr/>
          <p:nvPr/>
        </p:nvSpPr>
        <p:spPr>
          <a:xfrm>
            <a:off x="696391" y="4579607"/>
            <a:ext cx="4016105" cy="133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Finalizzato a creare un timer che avvisi il dipendente del superamento del tempo richiesto per il superamento dell’obiettivo.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BBFD9DF-8C3D-4A32-AAEC-C4B51CADD9BB}"/>
              </a:ext>
            </a:extLst>
          </p:cNvPr>
          <p:cNvSpPr/>
          <p:nvPr/>
        </p:nvSpPr>
        <p:spPr>
          <a:xfrm>
            <a:off x="0" y="2574901"/>
            <a:ext cx="162560" cy="461665"/>
          </a:xfrm>
          <a:prstGeom prst="rect">
            <a:avLst/>
          </a:prstGeom>
          <a:solidFill>
            <a:srgbClr val="E54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2A8E589-DA42-4C26-8E4D-98FF7D5EE112}"/>
              </a:ext>
            </a:extLst>
          </p:cNvPr>
          <p:cNvSpPr/>
          <p:nvPr/>
        </p:nvSpPr>
        <p:spPr>
          <a:xfrm>
            <a:off x="12029440" y="1400124"/>
            <a:ext cx="162560" cy="461665"/>
          </a:xfrm>
          <a:prstGeom prst="rect">
            <a:avLst/>
          </a:prstGeom>
          <a:gradFill>
            <a:gsLst>
              <a:gs pos="0">
                <a:srgbClr val="E2BE50"/>
              </a:gs>
              <a:gs pos="100000">
                <a:srgbClr val="9A854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408720F-1BDE-4FFA-A047-9D1B3D119DBF}"/>
              </a:ext>
            </a:extLst>
          </p:cNvPr>
          <p:cNvSpPr/>
          <p:nvPr/>
        </p:nvSpPr>
        <p:spPr>
          <a:xfrm>
            <a:off x="12029438" y="4128915"/>
            <a:ext cx="162560" cy="461665"/>
          </a:xfrm>
          <a:prstGeom prst="rect">
            <a:avLst/>
          </a:prstGeom>
          <a:solidFill>
            <a:srgbClr val="00D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Dati 16">
            <a:extLst>
              <a:ext uri="{FF2B5EF4-FFF2-40B4-BE49-F238E27FC236}">
                <a16:creationId xmlns:a16="http://schemas.microsoft.com/office/drawing/2014/main" id="{B47DEFCB-0C4E-42A7-A1FF-5A101CF57780}"/>
              </a:ext>
            </a:extLst>
          </p:cNvPr>
          <p:cNvSpPr/>
          <p:nvPr/>
        </p:nvSpPr>
        <p:spPr>
          <a:xfrm flipH="1">
            <a:off x="-100014" y="6387398"/>
            <a:ext cx="346077" cy="296859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2E6F7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C4A823E-44BC-4198-A464-D2732FF67BB1}"/>
              </a:ext>
            </a:extLst>
          </p:cNvPr>
          <p:cNvSpPr/>
          <p:nvPr/>
        </p:nvSpPr>
        <p:spPr>
          <a:xfrm>
            <a:off x="4665756" y="-4539"/>
            <a:ext cx="3096230" cy="1087923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6692E5E-099E-48C0-B906-401A6CA94D17}"/>
              </a:ext>
            </a:extLst>
          </p:cNvPr>
          <p:cNvSpPr/>
          <p:nvPr/>
        </p:nvSpPr>
        <p:spPr>
          <a:xfrm>
            <a:off x="0" y="1321521"/>
            <a:ext cx="1762125" cy="461665"/>
          </a:xfrm>
          <a:prstGeom prst="rect">
            <a:avLst/>
          </a:prstGeom>
          <a:solidFill>
            <a:srgbClr val="448CCB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FF2406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SFIDA</a:t>
            </a:r>
            <a:endParaRPr lang="it-IT" sz="2400" dirty="0">
              <a:solidFill>
                <a:srgbClr val="FF2406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AE2159B-1A76-4BCD-80D8-3E3445C1CCDE}"/>
              </a:ext>
            </a:extLst>
          </p:cNvPr>
          <p:cNvSpPr/>
          <p:nvPr/>
        </p:nvSpPr>
        <p:spPr>
          <a:xfrm>
            <a:off x="0" y="4131794"/>
            <a:ext cx="195262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A</a:t>
            </a:r>
            <a:r>
              <a:rPr lang="it-IT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VVISO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9A6FCD1-4F6B-4F92-A789-7E6C1B24886C}"/>
              </a:ext>
            </a:extLst>
          </p:cNvPr>
          <p:cNvSpPr/>
          <p:nvPr/>
        </p:nvSpPr>
        <p:spPr>
          <a:xfrm>
            <a:off x="10134603" y="2653845"/>
            <a:ext cx="2057397" cy="461665"/>
          </a:xfrm>
          <a:prstGeom prst="rect">
            <a:avLst/>
          </a:prstGeom>
          <a:solidFill>
            <a:srgbClr val="00F900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BLOCCO</a:t>
            </a:r>
            <a:endParaRPr lang="it-IT" sz="24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DB0B43-798F-437A-9B58-999FEBA8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56" y="195013"/>
            <a:ext cx="3096230" cy="970450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solidFill>
                  <a:srgbClr val="E2BE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Smartphone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E1AD58C-12F0-4C31-B446-1BD057ED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819" y="1282936"/>
            <a:ext cx="3006103" cy="510446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7B23321-607F-417E-9B05-F696FA9C4787}"/>
              </a:ext>
            </a:extLst>
          </p:cNvPr>
          <p:cNvSpPr/>
          <p:nvPr/>
        </p:nvSpPr>
        <p:spPr>
          <a:xfrm>
            <a:off x="0" y="6350753"/>
            <a:ext cx="146050" cy="371649"/>
          </a:xfrm>
          <a:prstGeom prst="rect">
            <a:avLst/>
          </a:prstGeom>
          <a:solidFill>
            <a:srgbClr val="1F0D1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892229A-56B1-44BF-A1D1-0334E71A78AC}"/>
              </a:ext>
            </a:extLst>
          </p:cNvPr>
          <p:cNvSpPr/>
          <p:nvPr/>
        </p:nvSpPr>
        <p:spPr>
          <a:xfrm>
            <a:off x="235744" y="6350753"/>
            <a:ext cx="146050" cy="185789"/>
          </a:xfrm>
          <a:prstGeom prst="rect">
            <a:avLst/>
          </a:prstGeom>
          <a:solidFill>
            <a:srgbClr val="D6671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F548718-85EF-4326-9501-A543593569E0}"/>
              </a:ext>
            </a:extLst>
          </p:cNvPr>
          <p:cNvSpPr/>
          <p:nvPr/>
        </p:nvSpPr>
        <p:spPr>
          <a:xfrm>
            <a:off x="235744" y="6627065"/>
            <a:ext cx="11956256" cy="95337"/>
          </a:xfrm>
          <a:prstGeom prst="rect">
            <a:avLst/>
          </a:prstGeom>
          <a:solidFill>
            <a:srgbClr val="FF9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F2B3734-5F38-43DC-90D8-B389C8C18F15}"/>
              </a:ext>
            </a:extLst>
          </p:cNvPr>
          <p:cNvSpPr/>
          <p:nvPr/>
        </p:nvSpPr>
        <p:spPr>
          <a:xfrm>
            <a:off x="696391" y="1756844"/>
            <a:ext cx="35993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Questa opzione crea una sfida per l’utente che deve superare il suo percorso investendo meno tempo del previsto.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851A3DC-2769-4059-B88A-0CBC8971F366}"/>
              </a:ext>
            </a:extLst>
          </p:cNvPr>
          <p:cNvSpPr/>
          <p:nvPr/>
        </p:nvSpPr>
        <p:spPr>
          <a:xfrm>
            <a:off x="7761988" y="3118693"/>
            <a:ext cx="39923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Attiva un timer che blocca le </a:t>
            </a:r>
            <a:r>
              <a:rPr lang="it-IT" sz="20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APPs</a:t>
            </a:r>
            <a:endParaRPr lang="it-IT" sz="20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  <a:sym typeface="Wingdings" panose="05000000000000000000" pitchFamily="2" charset="2"/>
            </a:endParaRPr>
          </a:p>
          <a:p>
            <a:pPr algn="r"/>
            <a:r>
              <a:rPr lang="it-IT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scelte dall’utente in modo da limitarne l’utilizzo.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293C849-F5BC-4D4B-A6D8-7AF57E230EB4}"/>
              </a:ext>
            </a:extLst>
          </p:cNvPr>
          <p:cNvSpPr/>
          <p:nvPr/>
        </p:nvSpPr>
        <p:spPr>
          <a:xfrm>
            <a:off x="696392" y="4579607"/>
            <a:ext cx="39693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Viene comunicato attraverso un messaggio su schermo se il percorso è svolto correttamente, in caso contrario l’utente viene incitato a migliorare.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BBFD9DF-8C3D-4A32-AAEC-C4B51CADD9BB}"/>
              </a:ext>
            </a:extLst>
          </p:cNvPr>
          <p:cNvSpPr/>
          <p:nvPr/>
        </p:nvSpPr>
        <p:spPr>
          <a:xfrm>
            <a:off x="3" y="2653844"/>
            <a:ext cx="162560" cy="461665"/>
          </a:xfrm>
          <a:prstGeom prst="rect">
            <a:avLst/>
          </a:prstGeom>
          <a:solidFill>
            <a:srgbClr val="00F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2A8E589-DA42-4C26-8E4D-98FF7D5EE112}"/>
              </a:ext>
            </a:extLst>
          </p:cNvPr>
          <p:cNvSpPr/>
          <p:nvPr/>
        </p:nvSpPr>
        <p:spPr>
          <a:xfrm>
            <a:off x="12029440" y="1321521"/>
            <a:ext cx="162560" cy="461665"/>
          </a:xfrm>
          <a:prstGeom prst="rect">
            <a:avLst/>
          </a:prstGeom>
          <a:solidFill>
            <a:srgbClr val="44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408720F-1BDE-4FFA-A047-9D1B3D119DBF}"/>
              </a:ext>
            </a:extLst>
          </p:cNvPr>
          <p:cNvSpPr/>
          <p:nvPr/>
        </p:nvSpPr>
        <p:spPr>
          <a:xfrm>
            <a:off x="12033883" y="4131793"/>
            <a:ext cx="16256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Dati 16">
            <a:extLst>
              <a:ext uri="{FF2B5EF4-FFF2-40B4-BE49-F238E27FC236}">
                <a16:creationId xmlns:a16="http://schemas.microsoft.com/office/drawing/2014/main" id="{F6A17100-714A-4533-82FF-63525D181B49}"/>
              </a:ext>
            </a:extLst>
          </p:cNvPr>
          <p:cNvSpPr/>
          <p:nvPr/>
        </p:nvSpPr>
        <p:spPr>
          <a:xfrm flipH="1">
            <a:off x="-100014" y="6387398"/>
            <a:ext cx="346077" cy="296859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13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rgbClr val="2E6F7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1E85D76A-EA5D-4B6F-B633-05E0822AB61B}"/>
              </a:ext>
            </a:extLst>
          </p:cNvPr>
          <p:cNvSpPr/>
          <p:nvPr/>
        </p:nvSpPr>
        <p:spPr>
          <a:xfrm>
            <a:off x="2828611" y="0"/>
            <a:ext cx="6686032" cy="1087923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32A47CB-F098-4BB5-8436-1D37F240F488}"/>
              </a:ext>
            </a:extLst>
          </p:cNvPr>
          <p:cNvSpPr/>
          <p:nvPr/>
        </p:nvSpPr>
        <p:spPr>
          <a:xfrm>
            <a:off x="7003547" y="1824042"/>
            <a:ext cx="5188452" cy="3170099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C11A487-A5FF-479D-97D1-54889783FC49}"/>
              </a:ext>
            </a:extLst>
          </p:cNvPr>
          <p:cNvSpPr/>
          <p:nvPr/>
        </p:nvSpPr>
        <p:spPr>
          <a:xfrm>
            <a:off x="1" y="1824042"/>
            <a:ext cx="5755830" cy="3798352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8F98F9B-DB14-4062-9F64-2018A5B3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611" y="245073"/>
            <a:ext cx="6686032" cy="970450"/>
          </a:xfrm>
        </p:spPr>
        <p:txBody>
          <a:bodyPr/>
          <a:lstStyle/>
          <a:p>
            <a:r>
              <a:rPr lang="it-IT" dirty="0">
                <a:solidFill>
                  <a:srgbClr val="E2BE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PC / Console – Slot machine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8E0D8F7-3EDB-44DA-BF62-55F7C188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1" y="1287641"/>
            <a:ext cx="2506053" cy="501210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CB6AF1D-679D-41B8-B200-391CB213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20" y="1224159"/>
            <a:ext cx="2790216" cy="501210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585A5739-597F-427D-8A0B-79CC1158105B}"/>
              </a:ext>
            </a:extLst>
          </p:cNvPr>
          <p:cNvSpPr/>
          <p:nvPr/>
        </p:nvSpPr>
        <p:spPr>
          <a:xfrm>
            <a:off x="0" y="6350753"/>
            <a:ext cx="146050" cy="371649"/>
          </a:xfrm>
          <a:prstGeom prst="rect">
            <a:avLst/>
          </a:prstGeom>
          <a:solidFill>
            <a:srgbClr val="1F0D1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AD63571-B35C-4E03-8A90-6E8C05A28BBB}"/>
              </a:ext>
            </a:extLst>
          </p:cNvPr>
          <p:cNvSpPr/>
          <p:nvPr/>
        </p:nvSpPr>
        <p:spPr>
          <a:xfrm>
            <a:off x="235744" y="6350753"/>
            <a:ext cx="146050" cy="185789"/>
          </a:xfrm>
          <a:prstGeom prst="rect">
            <a:avLst/>
          </a:prstGeom>
          <a:solidFill>
            <a:srgbClr val="D6671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8B2487C-60BF-4E11-A45E-752F8B842958}"/>
              </a:ext>
            </a:extLst>
          </p:cNvPr>
          <p:cNvSpPr/>
          <p:nvPr/>
        </p:nvSpPr>
        <p:spPr>
          <a:xfrm>
            <a:off x="235744" y="6627065"/>
            <a:ext cx="11956256" cy="95337"/>
          </a:xfrm>
          <a:prstGeom prst="rect">
            <a:avLst/>
          </a:prstGeom>
          <a:solidFill>
            <a:srgbClr val="FF99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4841AA8-F023-4E00-914A-10AC10D615A1}"/>
              </a:ext>
            </a:extLst>
          </p:cNvPr>
          <p:cNvSpPr/>
          <p:nvPr/>
        </p:nvSpPr>
        <p:spPr>
          <a:xfrm>
            <a:off x="7003547" y="1827083"/>
            <a:ext cx="22261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0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 schermata per le console ed il PC è la medesima e si differenzia di poco da quella dello smartphone, perdendo alcune funzioni non utili allo svolgimento del percorso.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06EC386-F103-478D-AE3D-7D055C306E43}"/>
              </a:ext>
            </a:extLst>
          </p:cNvPr>
          <p:cNvSpPr/>
          <p:nvPr/>
        </p:nvSpPr>
        <p:spPr>
          <a:xfrm>
            <a:off x="3024664" y="1837386"/>
            <a:ext cx="26721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 le Slot Machine è utilizzata una schermata con stesse funzioni della precedente (con mancanza del timer) finalizzata a combattere la dipendenza da Slot Machine ed aiuta a gestire il denaro speso su di esse.</a:t>
            </a:r>
          </a:p>
        </p:txBody>
      </p:sp>
      <p:sp>
        <p:nvSpPr>
          <p:cNvPr id="16" name="Dati 15">
            <a:extLst>
              <a:ext uri="{FF2B5EF4-FFF2-40B4-BE49-F238E27FC236}">
                <a16:creationId xmlns:a16="http://schemas.microsoft.com/office/drawing/2014/main" id="{BCDE8531-D831-4065-BAAE-0F657CC966AD}"/>
              </a:ext>
            </a:extLst>
          </p:cNvPr>
          <p:cNvSpPr/>
          <p:nvPr/>
        </p:nvSpPr>
        <p:spPr>
          <a:xfrm flipH="1">
            <a:off x="-100014" y="6387398"/>
            <a:ext cx="346077" cy="296859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4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73"/>
                    </a14:imgEffect>
                    <a14:imgEffect>
                      <a14:saturation sat="157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B2DE453-B18D-44DF-804C-E88BA746B243}"/>
              </a:ext>
            </a:extLst>
          </p:cNvPr>
          <p:cNvSpPr/>
          <p:nvPr/>
        </p:nvSpPr>
        <p:spPr>
          <a:xfrm>
            <a:off x="5587254" y="1422112"/>
            <a:ext cx="6566020" cy="4401205"/>
          </a:xfrm>
          <a:prstGeom prst="rect">
            <a:avLst/>
          </a:prstGeom>
          <a:gradFill flip="none" rotWithShape="1">
            <a:gsLst>
              <a:gs pos="0">
                <a:srgbClr val="0F4250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98DC0A2-A193-4A18-AC86-005DAEF6F526}"/>
              </a:ext>
            </a:extLst>
          </p:cNvPr>
          <p:cNvSpPr/>
          <p:nvPr/>
        </p:nvSpPr>
        <p:spPr>
          <a:xfrm>
            <a:off x="2596" y="1422114"/>
            <a:ext cx="5584658" cy="4521486"/>
          </a:xfrm>
          <a:prstGeom prst="rect">
            <a:avLst/>
          </a:prstGeom>
          <a:gradFill>
            <a:gsLst>
              <a:gs pos="100000">
                <a:srgbClr val="0F4250">
                  <a:alpha val="40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Dati 8">
            <a:extLst>
              <a:ext uri="{FF2B5EF4-FFF2-40B4-BE49-F238E27FC236}">
                <a16:creationId xmlns:a16="http://schemas.microsoft.com/office/drawing/2014/main" id="{C3998D22-551B-45B4-BBB9-8AF8503707EA}"/>
              </a:ext>
            </a:extLst>
          </p:cNvPr>
          <p:cNvSpPr/>
          <p:nvPr/>
        </p:nvSpPr>
        <p:spPr>
          <a:xfrm flipH="1">
            <a:off x="11256167" y="6387398"/>
            <a:ext cx="935833" cy="296859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27B7876-DEB5-44E3-86BA-4FB17680977F}"/>
              </a:ext>
            </a:extLst>
          </p:cNvPr>
          <p:cNvSpPr/>
          <p:nvPr/>
        </p:nvSpPr>
        <p:spPr>
          <a:xfrm>
            <a:off x="3945882" y="2576587"/>
            <a:ext cx="328274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5FA41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SVILUPPI</a:t>
            </a:r>
            <a:r>
              <a:rPr lang="it-I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D5D1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</a:t>
            </a:r>
            <a:r>
              <a:rPr lang="it-I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53802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FUTURI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BFBCE4C-A7B9-4CCA-A030-DE8FE228E160}"/>
              </a:ext>
            </a:extLst>
          </p:cNvPr>
          <p:cNvSpPr/>
          <p:nvPr/>
        </p:nvSpPr>
        <p:spPr>
          <a:xfrm>
            <a:off x="8434551" y="1637555"/>
            <a:ext cx="34478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 Stoplay, quando una persona avverte un gran desiderio di giocare, potrà inviare una richiesta d’aiuto e ricevere prontamente incoraggiamenti da altri utenti.</a:t>
            </a:r>
            <a:endParaRPr lang="it-IT" sz="2800" dirty="0">
              <a:solidFill>
                <a:srgbClr val="91B2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655C062-3D41-4CA0-BC5F-D235FE23FC41}"/>
              </a:ext>
            </a:extLst>
          </p:cNvPr>
          <p:cNvSpPr/>
          <p:nvPr/>
        </p:nvSpPr>
        <p:spPr>
          <a:xfrm>
            <a:off x="254497" y="1422112"/>
            <a:ext cx="297479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Creare una rete che metta in contatto tutti coloro che soffrono di dipendenza dal gioco che hanno iniziato un percorso di riabilitazione.</a:t>
            </a:r>
          </a:p>
        </p:txBody>
      </p:sp>
    </p:spTree>
    <p:extLst>
      <p:ext uri="{BB962C8B-B14F-4D97-AF65-F5344CB8AC3E}">
        <p14:creationId xmlns:p14="http://schemas.microsoft.com/office/powerpoint/2010/main" val="62527955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27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2E7847-B3BC-48A0-88B9-557D3065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77606"/>
            <a:ext cx="2833182" cy="245548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it-IT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Scuola &amp; docente:</a:t>
            </a:r>
          </a:p>
          <a:p>
            <a:pPr marL="0" indent="0">
              <a:buNone/>
            </a:pPr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Composizione gruppo:</a:t>
            </a:r>
          </a:p>
          <a:p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D3834FA-1219-4B56-9659-420F2FC94D6A}"/>
              </a:ext>
            </a:extLst>
          </p:cNvPr>
          <p:cNvSpPr/>
          <p:nvPr/>
        </p:nvSpPr>
        <p:spPr>
          <a:xfrm>
            <a:off x="0" y="2858618"/>
            <a:ext cx="10092775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52000">
                <a:srgbClr val="FFFFFF"/>
              </a:gs>
              <a:gs pos="71000">
                <a:schemeClr val="tx1">
                  <a:alpha val="0"/>
                </a:schemeClr>
              </a:gs>
              <a:gs pos="0">
                <a:schemeClr val="accent2">
                  <a:lumMod val="0"/>
                  <a:lumOff val="100000"/>
                </a:schemeClr>
              </a:gs>
            </a:gsLst>
            <a:lin ang="3600000" scaled="0"/>
            <a:tileRect/>
          </a:gradFill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	ITT DELL’ERBA &amp;</a:t>
            </a:r>
            <a:r>
              <a:rPr lang="it-IT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Prof.ssa Iannuzzi Teresa Simona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805A394-D8E9-412E-9CFA-B4D2D57C12DC}"/>
              </a:ext>
            </a:extLst>
          </p:cNvPr>
          <p:cNvSpPr/>
          <p:nvPr/>
        </p:nvSpPr>
        <p:spPr>
          <a:xfrm>
            <a:off x="0" y="3683842"/>
            <a:ext cx="336785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it-IT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Domingo Dirutigliano</a:t>
            </a:r>
            <a:endParaRPr lang="it-IT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A43FBC7-2BD0-4DCF-870C-BAF9457540FC}"/>
              </a:ext>
            </a:extLst>
          </p:cNvPr>
          <p:cNvSpPr/>
          <p:nvPr/>
        </p:nvSpPr>
        <p:spPr>
          <a:xfrm>
            <a:off x="1" y="4073799"/>
            <a:ext cx="336785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it-IT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Paolo Malena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196BB98-9D71-41B9-A525-2AF98C6116A5}"/>
              </a:ext>
            </a:extLst>
          </p:cNvPr>
          <p:cNvSpPr/>
          <p:nvPr/>
        </p:nvSpPr>
        <p:spPr>
          <a:xfrm>
            <a:off x="0" y="4463756"/>
            <a:ext cx="336785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it-IT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sym typeface="Wingdings" panose="05000000000000000000" pitchFamily="2" charset="2"/>
              </a:rPr>
              <a:t>Amadeus Latka</a:t>
            </a:r>
          </a:p>
        </p:txBody>
      </p:sp>
      <p:sp>
        <p:nvSpPr>
          <p:cNvPr id="9" name="Dati 8">
            <a:extLst>
              <a:ext uri="{FF2B5EF4-FFF2-40B4-BE49-F238E27FC236}">
                <a16:creationId xmlns:a16="http://schemas.microsoft.com/office/drawing/2014/main" id="{C3998D22-551B-45B4-BBB9-8AF8503707EA}"/>
              </a:ext>
            </a:extLst>
          </p:cNvPr>
          <p:cNvSpPr/>
          <p:nvPr/>
        </p:nvSpPr>
        <p:spPr>
          <a:xfrm flipH="1">
            <a:off x="11256167" y="6387398"/>
            <a:ext cx="935833" cy="296859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16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5335871-1243-4541-833F-363C2A590218}"/>
              </a:ext>
            </a:extLst>
          </p:cNvPr>
          <p:cNvSpPr txBox="1"/>
          <p:nvPr/>
        </p:nvSpPr>
        <p:spPr>
          <a:xfrm>
            <a:off x="-1" y="5976371"/>
            <a:ext cx="3367851" cy="70788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r" defTabSz="914400"/>
            <a:r>
              <a:rPr lang="it-IT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Dirigente Scolastico  </a:t>
            </a:r>
          </a:p>
          <a:p>
            <a:pPr algn="r" defTabSz="914400"/>
            <a:r>
              <a:rPr lang="it-IT" sz="2000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Prof.ssa Teresa Turi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8475CE6-CD00-4E1F-AD92-3A6C6EBB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263" y="2127405"/>
            <a:ext cx="2285041" cy="731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66DFB2-D2D5-477C-94B3-B5A5AD190127}"/>
              </a:ext>
            </a:extLst>
          </p:cNvPr>
          <p:cNvSpPr txBox="1"/>
          <p:nvPr/>
        </p:nvSpPr>
        <p:spPr>
          <a:xfrm>
            <a:off x="1964606" y="451747"/>
            <a:ext cx="82627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it-IT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ISTITUTO TECNICO TECNOLOGICO “</a:t>
            </a:r>
            <a:r>
              <a:rPr lang="it-IT" sz="28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L.  dell’Erba</a:t>
            </a:r>
            <a:r>
              <a:rPr lang="it-IT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” </a:t>
            </a:r>
          </a:p>
          <a:p>
            <a:pPr algn="ctr" defTabSz="914400"/>
            <a:r>
              <a:rPr lang="it-IT" dirty="0">
                <a:solidFill>
                  <a:prstClr val="whit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Chimica e Materiali - Biotecnologie Ambientali - Biotecnologie Sanitarie </a:t>
            </a:r>
          </a:p>
          <a:p>
            <a:pPr algn="ctr" defTabSz="914400"/>
            <a:r>
              <a:rPr lang="it-IT" dirty="0">
                <a:solidFill>
                  <a:prstClr val="whit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Informatica -  Produzioni e Trasformazioni</a:t>
            </a:r>
          </a:p>
          <a:p>
            <a:pPr algn="ctr" defTabSz="914400"/>
            <a:r>
              <a:rPr lang="it-IT" dirty="0">
                <a:solidFill>
                  <a:prstClr val="white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Castellana Grotte (BA) 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A2AB856-BD0D-4783-B3D0-E22536846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784" y="451747"/>
            <a:ext cx="714932" cy="72230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9D5AB3A-8EF7-410B-A6E3-2E2B9E789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33" y="474092"/>
            <a:ext cx="738682" cy="8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858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DB369E-B80C-49A7-BCFF-9C0A4357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264" y="2670417"/>
            <a:ext cx="5561463" cy="758583"/>
          </a:xfrm>
        </p:spPr>
        <p:txBody>
          <a:bodyPr>
            <a:normAutofit/>
          </a:bodyPr>
          <a:lstStyle/>
          <a:p>
            <a:r>
              <a:rPr lang="it-I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GRAZIE PER L’ATTENZIONE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5B45A6-57E9-4343-AA83-C6ABF5999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007" y="3504745"/>
            <a:ext cx="1907975" cy="3882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b="1" dirty="0">
                <a:solidFill>
                  <a:srgbClr val="66003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LETSAPP 2018</a:t>
            </a:r>
          </a:p>
        </p:txBody>
      </p:sp>
    </p:spTree>
    <p:extLst>
      <p:ext uri="{BB962C8B-B14F-4D97-AF65-F5344CB8AC3E}">
        <p14:creationId xmlns:p14="http://schemas.microsoft.com/office/powerpoint/2010/main" val="13089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n Texting On The Street">
            <a:hlinkClick r:id="" action="ppaction://media"/>
            <a:extLst>
              <a:ext uri="{FF2B5EF4-FFF2-40B4-BE49-F238E27FC236}">
                <a16:creationId xmlns:a16="http://schemas.microsoft.com/office/drawing/2014/main" id="{2107A972-BCE3-4CD7-A327-A9CB12FC0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672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44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54"/>
                            </p:stCondLst>
                            <p:childTnLst>
                              <p:par>
                                <p:cTn id="8" presetID="3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1C660F6-461C-46EC-9B2D-E696FC90995C}"/>
              </a:ext>
            </a:extLst>
          </p:cNvPr>
          <p:cNvCxnSpPr>
            <a:cxnSpLocks/>
          </p:cNvCxnSpPr>
          <p:nvPr/>
        </p:nvCxnSpPr>
        <p:spPr>
          <a:xfrm flipH="1">
            <a:off x="3503792" y="2232602"/>
            <a:ext cx="8688208" cy="0"/>
          </a:xfrm>
          <a:prstGeom prst="line">
            <a:avLst/>
          </a:prstGeom>
          <a:ln>
            <a:solidFill>
              <a:srgbClr val="F5D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0124B406-336D-49AF-99D5-3E4C28B14B8F}"/>
              </a:ext>
            </a:extLst>
          </p:cNvPr>
          <p:cNvCxnSpPr>
            <a:cxnSpLocks/>
          </p:cNvCxnSpPr>
          <p:nvPr/>
        </p:nvCxnSpPr>
        <p:spPr>
          <a:xfrm>
            <a:off x="3988185" y="2705696"/>
            <a:ext cx="8313817" cy="0"/>
          </a:xfrm>
          <a:prstGeom prst="line">
            <a:avLst/>
          </a:prstGeom>
          <a:ln>
            <a:solidFill>
              <a:srgbClr val="F5D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rda 8">
            <a:extLst>
              <a:ext uri="{FF2B5EF4-FFF2-40B4-BE49-F238E27FC236}">
                <a16:creationId xmlns:a16="http://schemas.microsoft.com/office/drawing/2014/main" id="{5A71309C-3382-48E6-B597-26E8E8F11A68}"/>
              </a:ext>
            </a:extLst>
          </p:cNvPr>
          <p:cNvSpPr/>
          <p:nvPr/>
        </p:nvSpPr>
        <p:spPr>
          <a:xfrm>
            <a:off x="763813" y="851807"/>
            <a:ext cx="2786743" cy="2481943"/>
          </a:xfrm>
          <a:prstGeom prst="chord">
            <a:avLst>
              <a:gd name="adj1" fmla="val 9624362"/>
              <a:gd name="adj2" fmla="val 19487509"/>
            </a:avLst>
          </a:prstGeom>
          <a:solidFill>
            <a:srgbClr val="2C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F5BA93F-C881-4FA1-B145-927B1697181F}"/>
              </a:ext>
            </a:extLst>
          </p:cNvPr>
          <p:cNvSpPr/>
          <p:nvPr/>
        </p:nvSpPr>
        <p:spPr>
          <a:xfrm>
            <a:off x="2085064" y="851807"/>
            <a:ext cx="10106936" cy="495159"/>
          </a:xfrm>
          <a:prstGeom prst="rect">
            <a:avLst/>
          </a:prstGeom>
          <a:solidFill>
            <a:srgbClr val="2C5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13">
            <a:extLst>
              <a:ext uri="{FF2B5EF4-FFF2-40B4-BE49-F238E27FC236}">
                <a16:creationId xmlns:a16="http://schemas.microsoft.com/office/drawing/2014/main" id="{1F203B9B-6D61-433A-87DF-71F11E5EC19C}"/>
              </a:ext>
            </a:extLst>
          </p:cNvPr>
          <p:cNvSpPr/>
          <p:nvPr/>
        </p:nvSpPr>
        <p:spPr>
          <a:xfrm rot="19963238">
            <a:off x="971681" y="1883943"/>
            <a:ext cx="3764835" cy="3433710"/>
          </a:xfrm>
          <a:prstGeom prst="trapezoid">
            <a:avLst/>
          </a:prstGeom>
          <a:solidFill>
            <a:srgbClr val="F5D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24E8BE0-17C5-4C9B-AF4A-80178D121E52}"/>
              </a:ext>
            </a:extLst>
          </p:cNvPr>
          <p:cNvSpPr/>
          <p:nvPr/>
        </p:nvSpPr>
        <p:spPr>
          <a:xfrm>
            <a:off x="1970764" y="5150720"/>
            <a:ext cx="9959978" cy="838755"/>
          </a:xfrm>
          <a:prstGeom prst="rect">
            <a:avLst/>
          </a:prstGeom>
          <a:solidFill>
            <a:srgbClr val="F5D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riangolo isoscele 18">
            <a:extLst>
              <a:ext uri="{FF2B5EF4-FFF2-40B4-BE49-F238E27FC236}">
                <a16:creationId xmlns:a16="http://schemas.microsoft.com/office/drawing/2014/main" id="{BF1B1D26-57EC-444E-9A3E-A53F7CFA4803}"/>
              </a:ext>
            </a:extLst>
          </p:cNvPr>
          <p:cNvSpPr/>
          <p:nvPr/>
        </p:nvSpPr>
        <p:spPr>
          <a:xfrm>
            <a:off x="3289076" y="4235450"/>
            <a:ext cx="2828243" cy="923331"/>
          </a:xfrm>
          <a:prstGeom prst="triangle">
            <a:avLst>
              <a:gd name="adj" fmla="val 70738"/>
            </a:avLst>
          </a:prstGeom>
          <a:solidFill>
            <a:srgbClr val="F5D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2C6B028E-9D98-42BA-A5BE-853756746578}"/>
              </a:ext>
            </a:extLst>
          </p:cNvPr>
          <p:cNvCxnSpPr>
            <a:cxnSpLocks/>
          </p:cNvCxnSpPr>
          <p:nvPr/>
        </p:nvCxnSpPr>
        <p:spPr>
          <a:xfrm>
            <a:off x="4415302" y="3170516"/>
            <a:ext cx="7886700" cy="0"/>
          </a:xfrm>
          <a:prstGeom prst="line">
            <a:avLst/>
          </a:prstGeom>
          <a:ln>
            <a:solidFill>
              <a:srgbClr val="F5D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DE1B267B-4698-453B-A3E7-D255506C4997}"/>
              </a:ext>
            </a:extLst>
          </p:cNvPr>
          <p:cNvCxnSpPr>
            <a:cxnSpLocks/>
          </p:cNvCxnSpPr>
          <p:nvPr/>
        </p:nvCxnSpPr>
        <p:spPr>
          <a:xfrm flipV="1">
            <a:off x="4813199" y="3632181"/>
            <a:ext cx="7488803" cy="29923"/>
          </a:xfrm>
          <a:prstGeom prst="line">
            <a:avLst/>
          </a:prstGeom>
          <a:ln>
            <a:solidFill>
              <a:srgbClr val="F5D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92B33ED1-9F85-443C-AE24-6CB57E5C573B}"/>
              </a:ext>
            </a:extLst>
          </p:cNvPr>
          <p:cNvCxnSpPr>
            <a:cxnSpLocks/>
          </p:cNvCxnSpPr>
          <p:nvPr/>
        </p:nvCxnSpPr>
        <p:spPr>
          <a:xfrm>
            <a:off x="5238262" y="4100156"/>
            <a:ext cx="7063740" cy="0"/>
          </a:xfrm>
          <a:prstGeom prst="line">
            <a:avLst/>
          </a:prstGeom>
          <a:ln>
            <a:solidFill>
              <a:srgbClr val="F5D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85EBE3E3-79DA-45E0-90F7-D32B60306140}"/>
              </a:ext>
            </a:extLst>
          </p:cNvPr>
          <p:cNvCxnSpPr>
            <a:cxnSpLocks/>
          </p:cNvCxnSpPr>
          <p:nvPr/>
        </p:nvCxnSpPr>
        <p:spPr>
          <a:xfrm>
            <a:off x="5642122" y="4564976"/>
            <a:ext cx="6659880" cy="0"/>
          </a:xfrm>
          <a:prstGeom prst="line">
            <a:avLst/>
          </a:prstGeom>
          <a:ln>
            <a:solidFill>
              <a:srgbClr val="F5D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tangolo 63">
            <a:extLst>
              <a:ext uri="{FF2B5EF4-FFF2-40B4-BE49-F238E27FC236}">
                <a16:creationId xmlns:a16="http://schemas.microsoft.com/office/drawing/2014/main" id="{F47C1704-A538-45E6-92ED-7AD19C4AB507}"/>
              </a:ext>
            </a:extLst>
          </p:cNvPr>
          <p:cNvSpPr/>
          <p:nvPr/>
        </p:nvSpPr>
        <p:spPr>
          <a:xfrm>
            <a:off x="2622068" y="5035669"/>
            <a:ext cx="25122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2C535F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INDICE</a:t>
            </a:r>
            <a:endParaRPr lang="it-IT" sz="5400" b="1" dirty="0">
              <a:ln/>
              <a:solidFill>
                <a:srgbClr val="2C535F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3FFA96F4-2B20-450D-9E6C-D1C9A9274D22}"/>
              </a:ext>
            </a:extLst>
          </p:cNvPr>
          <p:cNvSpPr txBox="1">
            <a:spLocks/>
          </p:cNvSpPr>
          <p:nvPr/>
        </p:nvSpPr>
        <p:spPr>
          <a:xfrm>
            <a:off x="4415302" y="2246900"/>
            <a:ext cx="4977332" cy="4170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it-IT" sz="2400" b="1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IDEA &amp; SCOPO</a:t>
            </a:r>
          </a:p>
        </p:txBody>
      </p:sp>
      <p:sp>
        <p:nvSpPr>
          <p:cNvPr id="23" name="Sottotitolo 2">
            <a:extLst>
              <a:ext uri="{FF2B5EF4-FFF2-40B4-BE49-F238E27FC236}">
                <a16:creationId xmlns:a16="http://schemas.microsoft.com/office/drawing/2014/main" id="{39470749-F25A-467F-BB9F-2D2496E15B38}"/>
              </a:ext>
            </a:extLst>
          </p:cNvPr>
          <p:cNvSpPr txBox="1">
            <a:spLocks/>
          </p:cNvSpPr>
          <p:nvPr/>
        </p:nvSpPr>
        <p:spPr>
          <a:xfrm>
            <a:off x="4886955" y="2728776"/>
            <a:ext cx="4890959" cy="4170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400" b="1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</a:t>
            </a:r>
            <a:r>
              <a:rPr lang="it-IT" sz="2400" b="1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SCRIZIONE</a:t>
            </a:r>
          </a:p>
        </p:txBody>
      </p:sp>
      <p:sp>
        <p:nvSpPr>
          <p:cNvPr id="26" name="Sottotitolo 2">
            <a:extLst>
              <a:ext uri="{FF2B5EF4-FFF2-40B4-BE49-F238E27FC236}">
                <a16:creationId xmlns:a16="http://schemas.microsoft.com/office/drawing/2014/main" id="{FA53ADCD-38B6-4538-BA69-2803204F4877}"/>
              </a:ext>
            </a:extLst>
          </p:cNvPr>
          <p:cNvSpPr txBox="1">
            <a:spLocks/>
          </p:cNvSpPr>
          <p:nvPr/>
        </p:nvSpPr>
        <p:spPr>
          <a:xfrm>
            <a:off x="5245865" y="3172990"/>
            <a:ext cx="4890959" cy="4170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400" b="1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FUNZIONAMENTO</a:t>
            </a:r>
            <a:endParaRPr lang="it-IT" sz="2400" b="1" dirty="0">
              <a:solidFill>
                <a:srgbClr val="91B2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Sottotitolo 2">
            <a:extLst>
              <a:ext uri="{FF2B5EF4-FFF2-40B4-BE49-F238E27FC236}">
                <a16:creationId xmlns:a16="http://schemas.microsoft.com/office/drawing/2014/main" id="{A3BCAF69-03DA-4DCF-817F-EAF3601BBC96}"/>
              </a:ext>
            </a:extLst>
          </p:cNvPr>
          <p:cNvSpPr txBox="1">
            <a:spLocks/>
          </p:cNvSpPr>
          <p:nvPr/>
        </p:nvSpPr>
        <p:spPr>
          <a:xfrm>
            <a:off x="5642122" y="3652237"/>
            <a:ext cx="4890959" cy="4170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400" b="1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FUTURI SVILUPPI</a:t>
            </a:r>
            <a:endParaRPr lang="it-IT" sz="2400" b="1" dirty="0">
              <a:solidFill>
                <a:srgbClr val="91B2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Sottotitolo 2">
            <a:extLst>
              <a:ext uri="{FF2B5EF4-FFF2-40B4-BE49-F238E27FC236}">
                <a16:creationId xmlns:a16="http://schemas.microsoft.com/office/drawing/2014/main" id="{724B889A-490F-4ECE-B090-F54DC065A709}"/>
              </a:ext>
            </a:extLst>
          </p:cNvPr>
          <p:cNvSpPr txBox="1">
            <a:spLocks/>
          </p:cNvSpPr>
          <p:nvPr/>
        </p:nvSpPr>
        <p:spPr>
          <a:xfrm>
            <a:off x="6119569" y="4146354"/>
            <a:ext cx="4890959" cy="4170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400" b="1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CONCLUSIONE</a:t>
            </a:r>
            <a:endParaRPr lang="it-IT" sz="2400" b="1" dirty="0">
              <a:solidFill>
                <a:srgbClr val="91B2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2" name="Sottotitolo 2">
            <a:extLst>
              <a:ext uri="{FF2B5EF4-FFF2-40B4-BE49-F238E27FC236}">
                <a16:creationId xmlns:a16="http://schemas.microsoft.com/office/drawing/2014/main" id="{18BE0152-43D2-468C-B53F-0BDEE95AB121}"/>
              </a:ext>
            </a:extLst>
          </p:cNvPr>
          <p:cNvSpPr txBox="1">
            <a:spLocks/>
          </p:cNvSpPr>
          <p:nvPr/>
        </p:nvSpPr>
        <p:spPr>
          <a:xfrm>
            <a:off x="4039241" y="1815532"/>
            <a:ext cx="4890959" cy="4170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400" b="1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</a:t>
            </a:r>
            <a:r>
              <a:rPr lang="it-IT" sz="2400" b="1" dirty="0">
                <a:solidFill>
                  <a:srgbClr val="91B2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IDEO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073B8CF-990A-D645-BF14-F6742555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3" y="259131"/>
            <a:ext cx="1928081" cy="19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168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6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5A1B476-5F98-4BBD-96CC-6CA9F31ED1A8}"/>
              </a:ext>
            </a:extLst>
          </p:cNvPr>
          <p:cNvSpPr/>
          <p:nvPr/>
        </p:nvSpPr>
        <p:spPr>
          <a:xfrm>
            <a:off x="-9939" y="4501302"/>
            <a:ext cx="6134680" cy="2347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157A6B-F849-4397-B7AD-80CFC5B54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47" y="1520846"/>
            <a:ext cx="5709641" cy="160502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>
                <a:ln w="3175">
                  <a:noFill/>
                </a:ln>
                <a:solidFill>
                  <a:srgbClr val="FF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ter Outline" pitchFamily="50" charset="0"/>
                <a:ea typeface="Lato Light" panose="020F0502020204030203" pitchFamily="34" charset="0"/>
                <a:cs typeface="Lato Light" panose="020F0502020204030203" pitchFamily="34" charset="0"/>
              </a:rPr>
              <a:t>L’idea nasce dall’osservazione del numero  crescente di videogiocatori inconsapevoli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>
                <a:ln w="3175">
                  <a:noFill/>
                </a:ln>
                <a:solidFill>
                  <a:srgbClr val="FF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ter Outline" pitchFamily="50" charset="0"/>
                <a:ea typeface="Lato Light" panose="020F0502020204030203" pitchFamily="34" charset="0"/>
                <a:cs typeface="Lato Light" panose="020F0502020204030203" pitchFamily="34" charset="0"/>
              </a:rPr>
              <a:t>dei danni provocati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>
                <a:ln w="3175">
                  <a:noFill/>
                </a:ln>
                <a:solidFill>
                  <a:srgbClr val="FF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ter Outline" pitchFamily="50" charset="0"/>
                <a:ea typeface="Lato Light" panose="020F0502020204030203" pitchFamily="34" charset="0"/>
                <a:cs typeface="Lato Light" panose="020F0502020204030203" pitchFamily="34" charset="0"/>
              </a:rPr>
              <a:t>dall’eccesso di gioco.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48AF222-140F-42C7-B5F8-E468A954AEB5}"/>
              </a:ext>
            </a:extLst>
          </p:cNvPr>
          <p:cNvSpPr/>
          <p:nvPr/>
        </p:nvSpPr>
        <p:spPr>
          <a:xfrm>
            <a:off x="7862413" y="4365273"/>
            <a:ext cx="3471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400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B11F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 Filled" panose="00000505000000000000" pitchFamily="50" charset="0"/>
                <a:ea typeface="Lato Light" panose="020F0502020204030203" pitchFamily="34" charset="0"/>
                <a:cs typeface="Lato Light" panose="020F0502020204030203" pitchFamily="34" charset="0"/>
              </a:rPr>
              <a:t>ma aiuta a gestire i tempi in modo adeguato.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9BA2D3E-021C-4F85-BC9F-2CA658DC1139}"/>
              </a:ext>
            </a:extLst>
          </p:cNvPr>
          <p:cNvSpPr/>
          <p:nvPr/>
        </p:nvSpPr>
        <p:spPr>
          <a:xfrm>
            <a:off x="549247" y="488040"/>
            <a:ext cx="2406428" cy="110799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bo Filled" panose="00000505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it-IT" sz="6600" dirty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bo Filled" panose="00000505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DEA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BE41B20-1A32-4F0E-8CE3-CABB25ECB051}"/>
              </a:ext>
            </a:extLst>
          </p:cNvPr>
          <p:cNvSpPr/>
          <p:nvPr/>
        </p:nvSpPr>
        <p:spPr>
          <a:xfrm>
            <a:off x="549247" y="3942797"/>
            <a:ext cx="44216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ln w="3175">
                  <a:noFill/>
                </a:ln>
                <a:solidFill>
                  <a:srgbClr val="B11F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er Outline" pitchFamily="50" charset="0"/>
                <a:ea typeface="Lato Light" panose="020F0502020204030203" pitchFamily="34" charset="0"/>
                <a:cs typeface="Lato Light" panose="020F0502020204030203" pitchFamily="34" charset="0"/>
              </a:rPr>
              <a:t>Spesso i videogames portano l’utente ad estraniarsi dal mondo circostante dimenticandosi dell’importanza di quest’ultimo.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3FDFF60-EB19-41A1-941F-3F8033ADF4B6}"/>
              </a:ext>
            </a:extLst>
          </p:cNvPr>
          <p:cNvSpPr/>
          <p:nvPr/>
        </p:nvSpPr>
        <p:spPr>
          <a:xfrm>
            <a:off x="9129537" y="3441943"/>
            <a:ext cx="2204845" cy="923330"/>
          </a:xfrm>
          <a:prstGeom prst="rect">
            <a:avLst/>
          </a:prstGeom>
          <a:effectLst>
            <a:glow>
              <a:schemeClr val="accent1">
                <a:satMod val="175000"/>
                <a:alpha val="84000"/>
              </a:schemeClr>
            </a:glow>
          </a:effectLst>
        </p:spPr>
        <p:txBody>
          <a:bodyPr wrap="square">
            <a:spAutoFit/>
          </a:bodyPr>
          <a:lstStyle/>
          <a:p>
            <a:pPr algn="r"/>
            <a:r>
              <a:rPr lang="it-IT" dirty="0">
                <a:ln>
                  <a:solidFill>
                    <a:srgbClr val="7030A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bo Filled" panose="00000505000000000000" pitchFamily="50" charset="0"/>
                <a:ea typeface="Lato Light" panose="020F0502020204030203" pitchFamily="34" charset="0"/>
                <a:cs typeface="Lato Light" panose="020F0502020204030203" pitchFamily="34" charset="0"/>
              </a:rPr>
              <a:t>Stoplay non impedisce il divertimento</a:t>
            </a:r>
            <a:endParaRPr lang="it-IT" dirty="0">
              <a:ln>
                <a:solidFill>
                  <a:srgbClr val="7030A0"/>
                </a:solidFill>
              </a:ln>
              <a:latin typeface="Sabo Filled" panose="00000505000000000000" pitchFamily="50" charset="0"/>
            </a:endParaRPr>
          </a:p>
        </p:txBody>
      </p:sp>
      <p:sp>
        <p:nvSpPr>
          <p:cNvPr id="17" name="Dati 16">
            <a:extLst>
              <a:ext uri="{FF2B5EF4-FFF2-40B4-BE49-F238E27FC236}">
                <a16:creationId xmlns:a16="http://schemas.microsoft.com/office/drawing/2014/main" id="{1A6666C7-F8CF-41F2-8B40-6575F1E6615B}"/>
              </a:ext>
            </a:extLst>
          </p:cNvPr>
          <p:cNvSpPr/>
          <p:nvPr/>
        </p:nvSpPr>
        <p:spPr>
          <a:xfrm flipH="1">
            <a:off x="11924811" y="6507013"/>
            <a:ext cx="148019" cy="226881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Dati 10">
            <a:extLst>
              <a:ext uri="{FF2B5EF4-FFF2-40B4-BE49-F238E27FC236}">
                <a16:creationId xmlns:a16="http://schemas.microsoft.com/office/drawing/2014/main" id="{D138D231-33C7-4E37-A7B2-95D726FA9889}"/>
              </a:ext>
            </a:extLst>
          </p:cNvPr>
          <p:cNvSpPr/>
          <p:nvPr/>
        </p:nvSpPr>
        <p:spPr>
          <a:xfrm flipH="1">
            <a:off x="11956256" y="6335812"/>
            <a:ext cx="148019" cy="226881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84E649BF-442E-428A-BF79-40F95D426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060" y="940146"/>
            <a:ext cx="1288113" cy="1288113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7DC4FC2-45B3-45CA-B406-F41FC529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98" y="940145"/>
            <a:ext cx="1288113" cy="1288113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3F923263-6560-4F41-BB55-E7A85669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735" y="281949"/>
            <a:ext cx="2718800" cy="2718800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F510088B-275C-4BE5-83F5-55EA76B09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00" y="4132942"/>
            <a:ext cx="2656907" cy="2656907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680D3E3C-83E3-4126-A7D4-5F2A0D5AE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307" y="2461915"/>
            <a:ext cx="1441693" cy="1441693"/>
          </a:xfrm>
          <a:prstGeom prst="rect">
            <a:avLst/>
          </a:prstGeom>
        </p:spPr>
      </p:pic>
      <p:pic>
        <p:nvPicPr>
          <p:cNvPr id="59" name="Immagine 58">
            <a:extLst>
              <a:ext uri="{FF2B5EF4-FFF2-40B4-BE49-F238E27FC236}">
                <a16:creationId xmlns:a16="http://schemas.microsoft.com/office/drawing/2014/main" id="{14BEDE16-44AC-4B75-9288-6659AF83F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2882900"/>
            <a:ext cx="4338530" cy="36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837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84C15D4-9003-447C-BB53-4A922D011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80A7F4-A462-4463-9431-9BCDDE5CA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27" y="2224358"/>
            <a:ext cx="7203719" cy="2409283"/>
          </a:xfrm>
          <a:ln>
            <a:noFill/>
          </a:ln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it-IT" sz="3200" b="1" dirty="0">
                <a:ln w="3175">
                  <a:noFill/>
                </a:ln>
                <a:solidFill>
                  <a:srgbClr val="FFF8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ter Outline" pitchFamily="50" charset="0"/>
                <a:ea typeface="Lato Light" panose="020F0502020204030203" pitchFamily="34" charset="0"/>
                <a:cs typeface="Lato Light" panose="020F0502020204030203" pitchFamily="34" charset="0"/>
              </a:rPr>
              <a:t>L’applicazione si pone un obiettivo: guidare l’utente dipendente dal gioco, in un percorso finalizzato a ridurre questa necessità in una semplice e divertente «sfida» giornaliera.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DF4F40D-87A7-4338-8E05-66C971CFD21E}"/>
              </a:ext>
            </a:extLst>
          </p:cNvPr>
          <p:cNvSpPr/>
          <p:nvPr/>
        </p:nvSpPr>
        <p:spPr>
          <a:xfrm>
            <a:off x="158427" y="1024029"/>
            <a:ext cx="36826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just"/>
            <a:r>
              <a:rPr lang="en-US" sz="7200" dirty="0">
                <a:ln w="0">
                  <a:solidFill>
                    <a:schemeClr val="bg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bo Filled" panose="00000505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SCOPo</a:t>
            </a:r>
            <a:endParaRPr lang="it-IT" sz="7200" dirty="0">
              <a:ln w="0">
                <a:solidFill>
                  <a:schemeClr val="bg2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abo Filled" panose="00000505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Dati 7">
            <a:extLst>
              <a:ext uri="{FF2B5EF4-FFF2-40B4-BE49-F238E27FC236}">
                <a16:creationId xmlns:a16="http://schemas.microsoft.com/office/drawing/2014/main" id="{E8EED4D1-327E-4800-B3F6-B8868BE12A47}"/>
              </a:ext>
            </a:extLst>
          </p:cNvPr>
          <p:cNvSpPr/>
          <p:nvPr/>
        </p:nvSpPr>
        <p:spPr>
          <a:xfrm flipH="1">
            <a:off x="11956256" y="6335812"/>
            <a:ext cx="148019" cy="226881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9D99CD5-E6A8-4635-BC99-89B2FE4E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39294" y="3433011"/>
            <a:ext cx="2287830" cy="257808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A1AE5F3-AF05-4C86-9026-790B2770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449106" y="4722054"/>
            <a:ext cx="1154257" cy="109090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09EDEB7-D7F9-436F-8638-C6EAFC672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7743" y="4847760"/>
            <a:ext cx="723900" cy="9652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871F9FA-61DD-487B-91EF-4250F74F7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6011" y="5046832"/>
            <a:ext cx="547364" cy="54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92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5D4BBF-CC44-4832-8736-0393500B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090" y="2160786"/>
            <a:ext cx="7372158" cy="2736387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it-IT" sz="3000" b="1" dirty="0">
                <a:solidFill>
                  <a:srgbClr val="F0D702"/>
                </a:solidFill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Riteniamo che, guardando con più concretezza gli effettivi danni provocati dalla dipendenza dal gioco, </a:t>
            </a:r>
            <a:r>
              <a:rPr lang="it-IT" sz="3000" b="1" i="1" u="sng" dirty="0" err="1">
                <a:solidFill>
                  <a:srgbClr val="F0D702"/>
                </a:solidFill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Stoplay</a:t>
            </a:r>
            <a:r>
              <a:rPr lang="it-IT" sz="3000" b="1" dirty="0">
                <a:solidFill>
                  <a:srgbClr val="F0D702"/>
                </a:solidFill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possa sensibilizzare l’utente convincendolo a terminare le lunghe sessioni di gioco, migliorando se stesso.</a:t>
            </a:r>
          </a:p>
        </p:txBody>
      </p:sp>
      <p:sp>
        <p:nvSpPr>
          <p:cNvPr id="13" name="Dati 12">
            <a:extLst>
              <a:ext uri="{FF2B5EF4-FFF2-40B4-BE49-F238E27FC236}">
                <a16:creationId xmlns:a16="http://schemas.microsoft.com/office/drawing/2014/main" id="{812FC829-64E1-4BD4-9633-A9B3C76F7B88}"/>
              </a:ext>
            </a:extLst>
          </p:cNvPr>
          <p:cNvSpPr/>
          <p:nvPr/>
        </p:nvSpPr>
        <p:spPr>
          <a:xfrm flipH="1">
            <a:off x="11956256" y="6335812"/>
            <a:ext cx="148019" cy="226881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C9E39C1-B773-4FEB-B574-D8F33C445E30}"/>
              </a:ext>
            </a:extLst>
          </p:cNvPr>
          <p:cNvSpPr/>
          <p:nvPr/>
        </p:nvSpPr>
        <p:spPr>
          <a:xfrm>
            <a:off x="5364756" y="680170"/>
            <a:ext cx="5542464" cy="1323439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>
                  <a:solidFill>
                    <a:schemeClr val="tx1"/>
                  </a:solidFill>
                </a:ln>
                <a:solidFill>
                  <a:srgbClr val="7030A0"/>
                </a:solidFill>
                <a:latin typeface="Candara" panose="020E0502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L’APP CHE RENDE </a:t>
            </a:r>
          </a:p>
          <a:p>
            <a:pPr algn="ctr"/>
            <a:r>
              <a:rPr lang="it-IT" sz="4000" b="1" dirty="0">
                <a:solidFill>
                  <a:schemeClr val="tx1">
                    <a:lumMod val="85000"/>
                  </a:schemeClr>
                </a:solidFill>
                <a:latin typeface="Candara" panose="020E0502030303020204" pitchFamily="34" charset="0"/>
              </a:rPr>
              <a:t>«</a:t>
            </a:r>
            <a:r>
              <a:rPr lang="en-US" sz="4000" b="1" dirty="0">
                <a:ln w="0">
                  <a:solidFill>
                    <a:schemeClr val="tx1"/>
                  </a:solidFill>
                </a:ln>
                <a:solidFill>
                  <a:srgbClr val="7030A0"/>
                </a:solidFill>
                <a:latin typeface="Candara" panose="020E0502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EFFETTIVI GLI EFFETTI</a:t>
            </a:r>
            <a:r>
              <a:rPr lang="it-IT" sz="4000" b="1" dirty="0">
                <a:solidFill>
                  <a:schemeClr val="tx1">
                    <a:lumMod val="85000"/>
                  </a:schemeClr>
                </a:solidFill>
                <a:latin typeface="Candara" panose="020E0502030303020204" pitchFamily="34" charset="0"/>
              </a:rPr>
              <a:t>»</a:t>
            </a:r>
            <a:endParaRPr lang="en-US" sz="4000" b="1" dirty="0">
              <a:ln w="0">
                <a:solidFill>
                  <a:schemeClr val="tx1"/>
                </a:solidFill>
              </a:ln>
              <a:solidFill>
                <a:schemeClr val="tx1">
                  <a:lumMod val="85000"/>
                </a:schemeClr>
              </a:solidFill>
              <a:latin typeface="Candara" panose="020E05020303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E943809-3358-4FD4-B809-FAFC8940E52A}"/>
              </a:ext>
            </a:extLst>
          </p:cNvPr>
          <p:cNvSpPr/>
          <p:nvPr/>
        </p:nvSpPr>
        <p:spPr>
          <a:xfrm>
            <a:off x="5546951" y="5177698"/>
            <a:ext cx="5178074" cy="1384995"/>
          </a:xfrm>
          <a:prstGeom prst="rect">
            <a:avLst/>
          </a:prstGeom>
          <a:ln w="19050">
            <a:solidFill>
              <a:srgbClr val="FFC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it-IT" sz="2800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B11F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L’APP NON VIETA DI GIOCARE MA DI INIBIDIRE L’ESSERE DIPENDENTI DA QUESTO</a:t>
            </a:r>
          </a:p>
        </p:txBody>
      </p:sp>
    </p:spTree>
    <p:extLst>
      <p:ext uri="{BB962C8B-B14F-4D97-AF65-F5344CB8AC3E}">
        <p14:creationId xmlns:p14="http://schemas.microsoft.com/office/powerpoint/2010/main" val="16139046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A991BD-5048-4866-9349-0252CE4AA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23" y="1774482"/>
            <a:ext cx="4810018" cy="1477328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it-IT" sz="3200" b="1" dirty="0">
                <a:solidFill>
                  <a:srgbClr val="41D8E3"/>
                </a:solidFill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Sappiamo che un dipendente dal gioco, nella sua fase iniziale, non è consapevole di esserlo.</a:t>
            </a:r>
          </a:p>
          <a:p>
            <a:pPr marL="36900" indent="0" algn="r">
              <a:buNone/>
            </a:pPr>
            <a:r>
              <a:rPr lang="it-IT" sz="26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it-IT" sz="2800" b="1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Dati 9">
            <a:extLst>
              <a:ext uri="{FF2B5EF4-FFF2-40B4-BE49-F238E27FC236}">
                <a16:creationId xmlns:a16="http://schemas.microsoft.com/office/drawing/2014/main" id="{05CE5C3F-8270-4BA3-A0DC-829BE871459B}"/>
              </a:ext>
            </a:extLst>
          </p:cNvPr>
          <p:cNvSpPr/>
          <p:nvPr/>
        </p:nvSpPr>
        <p:spPr>
          <a:xfrm flipH="1">
            <a:off x="11956256" y="6335812"/>
            <a:ext cx="148019" cy="226881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2167CA6-C7E1-400E-B43E-12060869355E}"/>
              </a:ext>
            </a:extLst>
          </p:cNvPr>
          <p:cNvSpPr/>
          <p:nvPr/>
        </p:nvSpPr>
        <p:spPr>
          <a:xfrm>
            <a:off x="651998" y="3894707"/>
            <a:ext cx="44012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3200" b="1" dirty="0">
                <a:solidFill>
                  <a:srgbClr val="AA0E6E"/>
                </a:solidFill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E’ per questo che l’APP si pone solo come un aiuto all’effettivo intervento di un medico esperto in materia.</a:t>
            </a:r>
            <a:endParaRPr lang="it-IT" sz="3200" b="1" dirty="0">
              <a:solidFill>
                <a:srgbClr val="AA0E6E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9465B09-6918-42E7-8B43-4C5FA980A1EE}"/>
              </a:ext>
            </a:extLst>
          </p:cNvPr>
          <p:cNvSpPr/>
          <p:nvPr/>
        </p:nvSpPr>
        <p:spPr>
          <a:xfrm>
            <a:off x="6010070" y="486420"/>
            <a:ext cx="4913744" cy="1015663"/>
          </a:xfrm>
          <a:prstGeom prst="rect">
            <a:avLst/>
          </a:prstGeom>
          <a:ln w="19050">
            <a:solidFill>
              <a:srgbClr val="1414F4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r"/>
            <a:r>
              <a:rPr lang="it-IT" sz="2000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B11F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QUESTA APP È FINALIZZATA AD AIUTARE UTENTI CHE AUTONOMAMENTE VOGLIANO IMPARARE A DARSI DEI LIMITI 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082EAD-9E39-41AC-8297-7F3F5FF16376}"/>
              </a:ext>
            </a:extLst>
          </p:cNvPr>
          <p:cNvSpPr/>
          <p:nvPr/>
        </p:nvSpPr>
        <p:spPr>
          <a:xfrm>
            <a:off x="107610" y="327932"/>
            <a:ext cx="5490044" cy="1446550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>
                  <a:solidFill>
                    <a:schemeClr val="tx1"/>
                  </a:solidFill>
                </a:ln>
                <a:solidFill>
                  <a:srgbClr val="1414F4"/>
                </a:solidFill>
                <a:latin typeface="Candara" panose="020E05020303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UN ACCORGIMENTO…</a:t>
            </a:r>
          </a:p>
        </p:txBody>
      </p:sp>
    </p:spTree>
    <p:extLst>
      <p:ext uri="{BB962C8B-B14F-4D97-AF65-F5344CB8AC3E}">
        <p14:creationId xmlns:p14="http://schemas.microsoft.com/office/powerpoint/2010/main" val="39307341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e 14"/>
          <p:cNvSpPr/>
          <p:nvPr/>
        </p:nvSpPr>
        <p:spPr>
          <a:xfrm>
            <a:off x="9145861" y="4313189"/>
            <a:ext cx="2574322" cy="2544811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3" name="Rettangolo con angoli arrotondati in diagonale 12">
            <a:extLst>
              <a:ext uri="{FF2B5EF4-FFF2-40B4-BE49-F238E27FC236}">
                <a16:creationId xmlns:a16="http://schemas.microsoft.com/office/drawing/2014/main" id="{A80925B3-108C-D044-BD98-72DE8B746F0C}"/>
              </a:ext>
            </a:extLst>
          </p:cNvPr>
          <p:cNvSpPr/>
          <p:nvPr/>
        </p:nvSpPr>
        <p:spPr>
          <a:xfrm>
            <a:off x="0" y="5844209"/>
            <a:ext cx="12192000" cy="1013791"/>
          </a:xfrm>
          <a:prstGeom prst="round2DiagRect">
            <a:avLst/>
          </a:prstGeom>
          <a:solidFill>
            <a:srgbClr val="2C535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5000" dirty="0">
                <a:solidFill>
                  <a:prstClr val="white"/>
                </a:solidFill>
                <a:latin typeface="Lato" panose="020F0502020204030203"/>
              </a:rPr>
              <a:t>FUNZIONALITA’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328A33-E789-4F4E-BC4A-BB4C3AF6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861" y="4313189"/>
            <a:ext cx="2574322" cy="2544811"/>
          </a:xfrm>
          <a:prstGeom prst="rect">
            <a:avLst/>
          </a:prstGeom>
        </p:spPr>
      </p:pic>
      <p:sp>
        <p:nvSpPr>
          <p:cNvPr id="14" name="Rettangolo con angoli arrotondati in diagonale 13">
            <a:extLst>
              <a:ext uri="{FF2B5EF4-FFF2-40B4-BE49-F238E27FC236}">
                <a16:creationId xmlns:a16="http://schemas.microsoft.com/office/drawing/2014/main" id="{E16C6D97-B3BB-1D4B-900D-519FDCC23894}"/>
              </a:ext>
            </a:extLst>
          </p:cNvPr>
          <p:cNvSpPr/>
          <p:nvPr/>
        </p:nvSpPr>
        <p:spPr>
          <a:xfrm>
            <a:off x="8110330" y="954153"/>
            <a:ext cx="4081670" cy="983829"/>
          </a:xfrm>
          <a:prstGeom prst="round2DiagRect">
            <a:avLst/>
          </a:prstGeom>
          <a:solidFill>
            <a:srgbClr val="2C535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5000" dirty="0" err="1">
                <a:solidFill>
                  <a:prstClr val="white"/>
                </a:solidFill>
                <a:latin typeface="Lato" panose="020F0502020204030203"/>
              </a:rPr>
              <a:t>Stoplay</a:t>
            </a:r>
            <a:r>
              <a:rPr lang="it-IT" sz="5000" dirty="0">
                <a:solidFill>
                  <a:prstClr val="white"/>
                </a:solidFill>
                <a:latin typeface="Lato" panose="020F0502020204030203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408023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rgbClr val="2E6F7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122AFA-9381-4802-8B12-17BAEC7C3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470123"/>
            <a:ext cx="5822461" cy="403911"/>
          </a:xfrm>
          <a:solidFill>
            <a:schemeClr val="tx2">
              <a:alpha val="37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it-IT" sz="24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L’iscrizione avviene in più passaggi :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2B8A360-753C-4A76-A8EF-5B1A919D8A56}"/>
              </a:ext>
            </a:extLst>
          </p:cNvPr>
          <p:cNvSpPr/>
          <p:nvPr/>
        </p:nvSpPr>
        <p:spPr>
          <a:xfrm>
            <a:off x="5072875" y="5600466"/>
            <a:ext cx="7119121" cy="400110"/>
          </a:xfrm>
          <a:prstGeom prst="rect">
            <a:avLst/>
          </a:prstGeom>
          <a:solidFill>
            <a:schemeClr val="tx2">
              <a:alpha val="37000"/>
            </a:schemeClr>
          </a:solidFill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66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P.S. La funzione di iscrizione è disponibile sull’app!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93981C9-B7C1-4516-A1C2-B22D2C7529EC}"/>
              </a:ext>
            </a:extLst>
          </p:cNvPr>
          <p:cNvSpPr/>
          <p:nvPr/>
        </p:nvSpPr>
        <p:spPr>
          <a:xfrm>
            <a:off x="0" y="1027199"/>
            <a:ext cx="5072875" cy="769441"/>
          </a:xfrm>
          <a:prstGeom prst="rect">
            <a:avLst/>
          </a:prstGeom>
          <a:solidFill>
            <a:schemeClr val="tx2">
              <a:alpha val="37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003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ISCRIZIONE</a:t>
            </a:r>
            <a:endParaRPr lang="it-IT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66003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54B084A-84F1-43D3-987C-C6645196985B}"/>
              </a:ext>
            </a:extLst>
          </p:cNvPr>
          <p:cNvSpPr/>
          <p:nvPr/>
        </p:nvSpPr>
        <p:spPr>
          <a:xfrm>
            <a:off x="1080476" y="2935705"/>
            <a:ext cx="111115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ETA’ MAGGIORENNE/MINORENNE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69301C2-68F3-4AB0-88F0-88EB6779C72D}"/>
              </a:ext>
            </a:extLst>
          </p:cNvPr>
          <p:cNvSpPr/>
          <p:nvPr/>
        </p:nvSpPr>
        <p:spPr>
          <a:xfrm>
            <a:off x="1080476" y="3353162"/>
            <a:ext cx="11111521" cy="369332"/>
          </a:xfrm>
          <a:prstGeom prst="rect">
            <a:avLst/>
          </a:prstGeom>
          <a:solidFill>
            <a:srgbClr val="1F0D19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E-MAIL TUTOR (facoltativo)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1ECDF7-EBD3-48A1-A4B3-EBDAAFF25878}"/>
              </a:ext>
            </a:extLst>
          </p:cNvPr>
          <p:cNvSpPr/>
          <p:nvPr/>
        </p:nvSpPr>
        <p:spPr>
          <a:xfrm>
            <a:off x="1080477" y="3770619"/>
            <a:ext cx="11111522" cy="369332"/>
          </a:xfrm>
          <a:prstGeom prst="rect">
            <a:avLst/>
          </a:prstGeom>
          <a:solidFill>
            <a:srgbClr val="380E2F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Scelta dello strumento che si utilizza spesso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9648358-3741-4B32-B4FB-4B6D2F192480}"/>
              </a:ext>
            </a:extLst>
          </p:cNvPr>
          <p:cNvSpPr/>
          <p:nvPr/>
        </p:nvSpPr>
        <p:spPr>
          <a:xfrm>
            <a:off x="1080476" y="4188076"/>
            <a:ext cx="11111523" cy="369332"/>
          </a:xfrm>
          <a:prstGeom prst="rect">
            <a:avLst/>
          </a:prstGeom>
          <a:solidFill>
            <a:srgbClr val="660033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Tempo/Soldi sprecati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E24796-F6ED-4E97-944B-0F380C9A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435" y="1154769"/>
            <a:ext cx="2552340" cy="4392152"/>
          </a:xfrm>
          <a:prstGeom prst="rect">
            <a:avLst/>
          </a:prstGeom>
          <a:solidFill>
            <a:srgbClr val="660033"/>
          </a:solidFill>
          <a:ln w="12700">
            <a:solidFill>
              <a:schemeClr val="bg1"/>
            </a:solidFill>
          </a:ln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9FA0C50-BA0F-48D1-A3CE-DB60AD6E1229}"/>
              </a:ext>
            </a:extLst>
          </p:cNvPr>
          <p:cNvSpPr/>
          <p:nvPr/>
        </p:nvSpPr>
        <p:spPr>
          <a:xfrm>
            <a:off x="10459619" y="1154769"/>
            <a:ext cx="1732381" cy="34746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1A8000C-B1E5-47CB-A949-87D3B37F24AE}"/>
              </a:ext>
            </a:extLst>
          </p:cNvPr>
          <p:cNvSpPr/>
          <p:nvPr/>
        </p:nvSpPr>
        <p:spPr>
          <a:xfrm>
            <a:off x="0" y="2926337"/>
            <a:ext cx="146050" cy="37164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2A8AC74-A77F-4C6E-A442-BB9D97CE3DA5}"/>
              </a:ext>
            </a:extLst>
          </p:cNvPr>
          <p:cNvSpPr/>
          <p:nvPr/>
        </p:nvSpPr>
        <p:spPr>
          <a:xfrm>
            <a:off x="0" y="3350845"/>
            <a:ext cx="146050" cy="371649"/>
          </a:xfrm>
          <a:prstGeom prst="rect">
            <a:avLst/>
          </a:prstGeom>
          <a:solidFill>
            <a:srgbClr val="1F0D1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807C8BD-8A3A-4761-AEB6-7B020E7EB736}"/>
              </a:ext>
            </a:extLst>
          </p:cNvPr>
          <p:cNvSpPr/>
          <p:nvPr/>
        </p:nvSpPr>
        <p:spPr>
          <a:xfrm>
            <a:off x="0" y="3770619"/>
            <a:ext cx="146050" cy="371649"/>
          </a:xfrm>
          <a:prstGeom prst="rect">
            <a:avLst/>
          </a:prstGeom>
          <a:solidFill>
            <a:srgbClr val="380E2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6059228-0463-45CC-BFCB-9FD0D5DDA222}"/>
              </a:ext>
            </a:extLst>
          </p:cNvPr>
          <p:cNvSpPr/>
          <p:nvPr/>
        </p:nvSpPr>
        <p:spPr>
          <a:xfrm>
            <a:off x="0" y="4188076"/>
            <a:ext cx="146050" cy="371649"/>
          </a:xfrm>
          <a:prstGeom prst="rect">
            <a:avLst/>
          </a:prstGeom>
          <a:solidFill>
            <a:srgbClr val="66003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Dati 19">
            <a:extLst>
              <a:ext uri="{FF2B5EF4-FFF2-40B4-BE49-F238E27FC236}">
                <a16:creationId xmlns:a16="http://schemas.microsoft.com/office/drawing/2014/main" id="{68811335-C121-46E7-9094-AD700490FCBE}"/>
              </a:ext>
            </a:extLst>
          </p:cNvPr>
          <p:cNvSpPr/>
          <p:nvPr/>
        </p:nvSpPr>
        <p:spPr>
          <a:xfrm flipH="1">
            <a:off x="235744" y="6330206"/>
            <a:ext cx="148019" cy="226881"/>
          </a:xfrm>
          <a:prstGeom prst="flowChartInputOutput">
            <a:avLst/>
          </a:prstGeom>
          <a:gradFill>
            <a:gsLst>
              <a:gs pos="0">
                <a:srgbClr val="75262A">
                  <a:alpha val="20000"/>
                  <a:lumMod val="100000"/>
                </a:srgbClr>
              </a:gs>
              <a:gs pos="71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  <a:endParaRPr lang="it-IT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1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1_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TM04033929[[fn=Ardesia]]</Template>
  <TotalTime>1872</TotalTime>
  <Words>708</Words>
  <Application>Microsoft Macintosh PowerPoint</Application>
  <PresentationFormat>Widescreen</PresentationFormat>
  <Paragraphs>103</Paragraphs>
  <Slides>18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32" baseType="lpstr">
      <vt:lpstr>Calibri</vt:lpstr>
      <vt:lpstr>Calisto MT</vt:lpstr>
      <vt:lpstr>Cambria Math</vt:lpstr>
      <vt:lpstr>Candara</vt:lpstr>
      <vt:lpstr>Canter Outline</vt:lpstr>
      <vt:lpstr>Lato</vt:lpstr>
      <vt:lpstr>Lato Light</vt:lpstr>
      <vt:lpstr>Lato Semibold</vt:lpstr>
      <vt:lpstr>Sabo Filled</vt:lpstr>
      <vt:lpstr>Trebuchet MS</vt:lpstr>
      <vt:lpstr>Wingdings</vt:lpstr>
      <vt:lpstr>Wingdings 2</vt:lpstr>
      <vt:lpstr>Ardesia</vt:lpstr>
      <vt:lpstr>1_Ardesia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Smartphone</vt:lpstr>
      <vt:lpstr>Smartphone</vt:lpstr>
      <vt:lpstr>PC / Console – Slot machine</vt:lpstr>
      <vt:lpstr>Presentazione standard di PowerPoint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STOPLAY!</dc:title>
  <dc:creator>Domingo Dirutigliano;Paolo Malena;Amadeus Latka</dc:creator>
  <cp:lastModifiedBy>Domingo Dirutigliano</cp:lastModifiedBy>
  <cp:revision>153</cp:revision>
  <cp:lastPrinted>2018-10-25T00:20:11Z</cp:lastPrinted>
  <dcterms:created xsi:type="dcterms:W3CDTF">2018-05-29T15:39:56Z</dcterms:created>
  <dcterms:modified xsi:type="dcterms:W3CDTF">2018-10-25T11:07:15Z</dcterms:modified>
</cp:coreProperties>
</file>